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1" r:id="rId2"/>
  </p:sldMasterIdLst>
  <p:notesMasterIdLst>
    <p:notesMasterId r:id="rId39"/>
  </p:notesMasterIdLst>
  <p:sldIdLst>
    <p:sldId id="256" r:id="rId3"/>
    <p:sldId id="296" r:id="rId4"/>
    <p:sldId id="263" r:id="rId5"/>
    <p:sldId id="264" r:id="rId6"/>
    <p:sldId id="260" r:id="rId7"/>
    <p:sldId id="261" r:id="rId8"/>
    <p:sldId id="265" r:id="rId9"/>
    <p:sldId id="277" r:id="rId10"/>
    <p:sldId id="273" r:id="rId11"/>
    <p:sldId id="266" r:id="rId12"/>
    <p:sldId id="274" r:id="rId13"/>
    <p:sldId id="281" r:id="rId14"/>
    <p:sldId id="280" r:id="rId15"/>
    <p:sldId id="275" r:id="rId16"/>
    <p:sldId id="267" r:id="rId17"/>
    <p:sldId id="279" r:id="rId18"/>
    <p:sldId id="282" r:id="rId19"/>
    <p:sldId id="269" r:id="rId20"/>
    <p:sldId id="286" r:id="rId21"/>
    <p:sldId id="287" r:id="rId22"/>
    <p:sldId id="278" r:id="rId23"/>
    <p:sldId id="268" r:id="rId24"/>
    <p:sldId id="276" r:id="rId25"/>
    <p:sldId id="270" r:id="rId26"/>
    <p:sldId id="283" r:id="rId27"/>
    <p:sldId id="284" r:id="rId28"/>
    <p:sldId id="285" r:id="rId29"/>
    <p:sldId id="262" r:id="rId30"/>
    <p:sldId id="295" r:id="rId31"/>
    <p:sldId id="294" r:id="rId32"/>
    <p:sldId id="288" r:id="rId33"/>
    <p:sldId id="289" r:id="rId34"/>
    <p:sldId id="290" r:id="rId35"/>
    <p:sldId id="291" r:id="rId36"/>
    <p:sldId id="292" r:id="rId37"/>
    <p:sldId id="293" r:id="rId3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D73CE7-D0D7-4D0B-BE57-1B4296E16F42}">
  <a:tblStyle styleId="{80D73CE7-D0D7-4D0B-BE57-1B4296E16F4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33"/>
  </p:normalViewPr>
  <p:slideViewPr>
    <p:cSldViewPr snapToGrid="0">
      <p:cViewPr varScale="1">
        <p:scale>
          <a:sx n="90" d="100"/>
          <a:sy n="90" d="100"/>
        </p:scale>
        <p:origin x="1744"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5"/>
        <p:cNvGrpSpPr/>
        <p:nvPr/>
      </p:nvGrpSpPr>
      <p:grpSpPr>
        <a:xfrm>
          <a:off x="0" y="0"/>
          <a:ext cx="0" cy="0"/>
          <a:chOff x="0" y="0"/>
          <a:chExt cx="0" cy="0"/>
        </a:xfrm>
      </p:grpSpPr>
      <p:sp>
        <p:nvSpPr>
          <p:cNvPr id="16" name="Google Shape;16;p2"/>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 name="Google Shape;17;p2"/>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8"/>
        <p:cNvGrpSpPr/>
        <p:nvPr/>
      </p:nvGrpSpPr>
      <p:grpSpPr>
        <a:xfrm>
          <a:off x="0" y="0"/>
          <a:ext cx="0" cy="0"/>
          <a:chOff x="0" y="0"/>
          <a:chExt cx="0" cy="0"/>
        </a:xfrm>
      </p:grpSpPr>
      <p:sp>
        <p:nvSpPr>
          <p:cNvPr id="49" name="Google Shape;49;p6"/>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 name="Google Shape;50;p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 name="Google Shape;7;p1"/>
          <p:cNvSpPr txBox="1"/>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 name="Google Shape;8;p1"/>
          <p:cNvSpPr txBox="1"/>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 name="Google Shape;9;p1"/>
          <p:cNvSpPr txBox="1"/>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10" name="Google Shape;10;p1" descr="BITS_university_logo_whitevert.png"/>
          <p:cNvPicPr preferRelativeResize="0"/>
          <p:nvPr/>
        </p:nvPicPr>
        <p:blipFill rotWithShape="1">
          <a:blip r:embed="rId4">
            <a:alphaModFix/>
          </a:blip>
          <a:srcRect t="1" b="28591"/>
          <a:stretch/>
        </p:blipFill>
        <p:spPr>
          <a:xfrm>
            <a:off x="76200" y="3352800"/>
            <a:ext cx="2057400" cy="1979612"/>
          </a:xfrm>
          <a:prstGeom prst="rect">
            <a:avLst/>
          </a:prstGeom>
          <a:noFill/>
          <a:ln>
            <a:noFill/>
          </a:ln>
        </p:spPr>
      </p:pic>
      <p:sp>
        <p:nvSpPr>
          <p:cNvPr id="11" name="Google Shape;11;p1"/>
          <p:cNvSpPr txBox="1"/>
          <p:nvPr/>
        </p:nvSpPr>
        <p:spPr>
          <a:xfrm>
            <a:off x="-76200" y="5257800"/>
            <a:ext cx="2209800" cy="55403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900"/>
              <a:buFont typeface="Arial"/>
              <a:buNone/>
            </a:pPr>
            <a:r>
              <a:rPr lang="en-US" sz="2900" b="1" i="0" u="none">
                <a:solidFill>
                  <a:schemeClr val="lt1"/>
                </a:solidFill>
                <a:latin typeface="Arial"/>
                <a:ea typeface="Arial"/>
                <a:cs typeface="Arial"/>
                <a:sym typeface="Arial"/>
              </a:rPr>
              <a:t>BITS</a:t>
            </a:r>
            <a:r>
              <a:rPr lang="en-US" sz="2900" b="0" i="0" u="none">
                <a:solidFill>
                  <a:schemeClr val="lt1"/>
                </a:solidFill>
                <a:latin typeface="Arial"/>
                <a:ea typeface="Arial"/>
                <a:cs typeface="Arial"/>
                <a:sym typeface="Arial"/>
              </a:rPr>
              <a:t> Pilani</a:t>
            </a:r>
            <a:endParaRPr/>
          </a:p>
        </p:txBody>
      </p:sp>
      <p:sp>
        <p:nvSpPr>
          <p:cNvPr id="12" name="Google Shape;12;p1"/>
          <p:cNvSpPr txBox="1"/>
          <p:nvPr/>
        </p:nvSpPr>
        <p:spPr>
          <a:xfrm>
            <a:off x="152400" y="5667375"/>
            <a:ext cx="1905000" cy="2762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a:solidFill>
                  <a:srgbClr val="FFFFFF"/>
                </a:solidFill>
                <a:latin typeface="Arial"/>
                <a:ea typeface="Arial"/>
                <a:cs typeface="Arial"/>
                <a:sym typeface="Arial"/>
              </a:rPr>
              <a:t>Pilani Campus</a:t>
            </a:r>
            <a:endParaRPr/>
          </a:p>
        </p:txBody>
      </p:sp>
      <p:sp>
        <p:nvSpPr>
          <p:cNvPr id="13" name="Google Shape;13;p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
        <p:cNvGrpSpPr/>
        <p:nvPr/>
      </p:nvGrpSpPr>
      <p:grpSpPr>
        <a:xfrm>
          <a:off x="0" y="0"/>
          <a:ext cx="0" cy="0"/>
          <a:chOff x="0" y="0"/>
          <a:chExt cx="0" cy="0"/>
        </a:xfrm>
      </p:grpSpPr>
      <p:sp>
        <p:nvSpPr>
          <p:cNvPr id="32" name="Google Shape;32;p5"/>
          <p:cNvSpPr txBox="1"/>
          <p:nvPr/>
        </p:nvSpPr>
        <p:spPr>
          <a:xfrm>
            <a:off x="3276600" y="6596062"/>
            <a:ext cx="5867400" cy="26193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a:solidFill>
                  <a:srgbClr val="101141"/>
                </a:solidFill>
                <a:latin typeface="Arial"/>
                <a:ea typeface="Arial"/>
                <a:cs typeface="Arial"/>
                <a:sym typeface="Arial"/>
              </a:rPr>
              <a:t>BITS </a:t>
            </a:r>
            <a:r>
              <a:rPr lang="en-US" sz="1100" b="0" i="0" u="none">
                <a:solidFill>
                  <a:srgbClr val="101141"/>
                </a:solidFill>
                <a:latin typeface="Arial"/>
                <a:ea typeface="Arial"/>
                <a:cs typeface="Arial"/>
                <a:sym typeface="Arial"/>
              </a:rPr>
              <a:t>Pilani, Pilani Campus</a:t>
            </a:r>
            <a:endParaRPr/>
          </a:p>
        </p:txBody>
      </p:sp>
      <p:grpSp>
        <p:nvGrpSpPr>
          <p:cNvPr id="33" name="Google Shape;33;p5"/>
          <p:cNvGrpSpPr/>
          <p:nvPr/>
        </p:nvGrpSpPr>
        <p:grpSpPr>
          <a:xfrm>
            <a:off x="2084387" y="6550025"/>
            <a:ext cx="7059612" cy="49212"/>
            <a:chOff x="2083888" y="6550671"/>
            <a:chExt cx="7060112" cy="48665"/>
          </a:xfrm>
        </p:grpSpPr>
        <p:sp>
          <p:nvSpPr>
            <p:cNvPr id="34" name="Google Shape;34;p5"/>
            <p:cNvSpPr txBox="1"/>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 name="Google Shape;35;p5"/>
            <p:cNvSpPr txBox="1"/>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 name="Google Shape;36;p5"/>
            <p:cNvSpPr txBox="1"/>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pic>
        <p:nvPicPr>
          <p:cNvPr id="37" name="Google Shape;37;p5" descr="Picture 7.png"/>
          <p:cNvPicPr preferRelativeResize="0"/>
          <p:nvPr/>
        </p:nvPicPr>
        <p:blipFill rotWithShape="1">
          <a:blip r:embed="rId3">
            <a:alphaModFix/>
          </a:blip>
          <a:srcRect l="1921" b="5334"/>
          <a:stretch/>
        </p:blipFill>
        <p:spPr>
          <a:xfrm>
            <a:off x="6629400" y="0"/>
            <a:ext cx="2193925" cy="692150"/>
          </a:xfrm>
          <a:prstGeom prst="rect">
            <a:avLst/>
          </a:prstGeom>
          <a:noFill/>
          <a:ln>
            <a:noFill/>
          </a:ln>
        </p:spPr>
      </p:pic>
      <p:grpSp>
        <p:nvGrpSpPr>
          <p:cNvPr id="38" name="Google Shape;38;p5"/>
          <p:cNvGrpSpPr/>
          <p:nvPr/>
        </p:nvGrpSpPr>
        <p:grpSpPr>
          <a:xfrm>
            <a:off x="2133600" y="6553200"/>
            <a:ext cx="7010400" cy="46037"/>
            <a:chOff x="1905000" y="6553200"/>
            <a:chExt cx="7010400" cy="45719"/>
          </a:xfrm>
        </p:grpSpPr>
        <p:sp>
          <p:nvSpPr>
            <p:cNvPr id="39" name="Google Shape;39;p5"/>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 name="Google Shape;40;p5"/>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 name="Google Shape;41;p5"/>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2" name="Google Shape;42;p5"/>
          <p:cNvGrpSpPr/>
          <p:nvPr/>
        </p:nvGrpSpPr>
        <p:grpSpPr>
          <a:xfrm>
            <a:off x="0" y="1295400"/>
            <a:ext cx="7010400" cy="46037"/>
            <a:chOff x="1905000" y="6553200"/>
            <a:chExt cx="7010400" cy="45719"/>
          </a:xfrm>
        </p:grpSpPr>
        <p:sp>
          <p:nvSpPr>
            <p:cNvPr id="43" name="Google Shape;43;p5"/>
            <p:cNvSpPr txBox="1"/>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 name="Google Shape;44;p5"/>
            <p:cNvSpPr txBox="1"/>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 name="Google Shape;45;p5"/>
            <p:cNvSpPr txBox="1"/>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46" name="Google Shape;46;p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47" name="Google Shape;47;p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mongodb.com/json-and-bson"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drive.google.com/file/d/1dqGg_zoCXJwD6JYQidb1D7any3YTxMsy/view?usp=sharin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hyperlink" Target="https://drive.google.com/file/d/1ReKSMAwf92_Sw1NkF9BvP-2wlnXUWZGQ/view?usp=shar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7" name="Title 6">
            <a:extLst>
              <a:ext uri="{FF2B5EF4-FFF2-40B4-BE49-F238E27FC236}">
                <a16:creationId xmlns:a16="http://schemas.microsoft.com/office/drawing/2014/main" id="{D539D96B-38B8-48E6-8A05-C174D6B09C8C}"/>
              </a:ext>
            </a:extLst>
          </p:cNvPr>
          <p:cNvSpPr>
            <a:spLocks noGrp="1"/>
          </p:cNvSpPr>
          <p:nvPr>
            <p:ph type="title"/>
          </p:nvPr>
        </p:nvSpPr>
        <p:spPr>
          <a:xfrm>
            <a:off x="2514600" y="3429000"/>
            <a:ext cx="6019800" cy="1905000"/>
          </a:xfrm>
        </p:spPr>
        <p:txBody>
          <a:bodyPr anchor="t"/>
          <a:lstStyle/>
          <a:p>
            <a:r>
              <a:rPr lang="en-US" sz="3200" dirty="0"/>
              <a:t>SPA Assignment Part-1: </a:t>
            </a:r>
            <a:br>
              <a:rPr lang="en-US" sz="3200" dirty="0"/>
            </a:br>
            <a:r>
              <a:rPr lang="en-US" sz="3200" dirty="0"/>
              <a:t>App for Community Messaging</a:t>
            </a:r>
            <a:br>
              <a:rPr lang="en-US" sz="3200" dirty="0"/>
            </a:br>
            <a:endParaRPr lang="en-US" sz="3200" dirty="0"/>
          </a:p>
        </p:txBody>
      </p:sp>
      <p:sp>
        <p:nvSpPr>
          <p:cNvPr id="9" name="Text Placeholder 8">
            <a:extLst>
              <a:ext uri="{FF2B5EF4-FFF2-40B4-BE49-F238E27FC236}">
                <a16:creationId xmlns:a16="http://schemas.microsoft.com/office/drawing/2014/main" id="{BB3C388B-8B00-4EB1-83D6-F71FD35724CB}"/>
              </a:ext>
            </a:extLst>
          </p:cNvPr>
          <p:cNvSpPr>
            <a:spLocks noGrp="1"/>
          </p:cNvSpPr>
          <p:nvPr>
            <p:ph type="body" idx="1"/>
          </p:nvPr>
        </p:nvSpPr>
        <p:spPr>
          <a:xfrm>
            <a:off x="2514600" y="5513438"/>
            <a:ext cx="6019800" cy="533400"/>
          </a:xfrm>
        </p:spPr>
        <p:txBody>
          <a:bodyPr/>
          <a:lstStyle/>
          <a:p>
            <a:endParaRPr lang="en-US" dirty="0"/>
          </a:p>
          <a:p>
            <a:r>
              <a:rPr lang="en-US" dirty="0"/>
              <a:t>Group 95</a:t>
            </a:r>
          </a:p>
          <a:p>
            <a:r>
              <a:rPr lang="en-US" dirty="0"/>
              <a:t>Hrudhay Kolli - 2019AH04040</a:t>
            </a:r>
            <a:endParaRPr lang="en-IN" dirty="0"/>
          </a:p>
          <a:p>
            <a:r>
              <a:rPr lang="en-US" dirty="0"/>
              <a:t>		</a:t>
            </a:r>
            <a:r>
              <a:rPr lang="en-US" dirty="0" err="1"/>
              <a:t>Narendrababu</a:t>
            </a:r>
            <a:r>
              <a:rPr lang="en-US" dirty="0"/>
              <a:t> S - 2019AH04022</a:t>
            </a:r>
            <a:endParaRPr lang="en-IN" dirty="0"/>
          </a:p>
          <a:p>
            <a:r>
              <a:rPr lang="en-US" dirty="0"/>
              <a:t>		Akshat Gupta - 2019AH04001</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F273B2-E6CE-4D96-9822-2B8CB501D96D}"/>
              </a:ext>
            </a:extLst>
          </p:cNvPr>
          <p:cNvSpPr>
            <a:spLocks noGrp="1"/>
          </p:cNvSpPr>
          <p:nvPr>
            <p:ph type="body" idx="1"/>
          </p:nvPr>
        </p:nvSpPr>
        <p:spPr>
          <a:xfrm>
            <a:off x="304801" y="1493837"/>
            <a:ext cx="5181600" cy="4525963"/>
          </a:xfrm>
        </p:spPr>
        <p:txBody>
          <a:bodyPr/>
          <a:lstStyle/>
          <a:p>
            <a:pPr marL="230188" indent="-1588"/>
            <a:r>
              <a:rPr lang="en-US" dirty="0"/>
              <a:t>Message Queuing Tier</a:t>
            </a:r>
          </a:p>
          <a:p>
            <a:pPr lvl="1"/>
            <a:r>
              <a:rPr lang="en-US" dirty="0"/>
              <a:t>The collection tier is decoupled from the analytics tier which allows the tiers to work at a higher level of abstraction, by passing messages and not having explicit calls to the next layer</a:t>
            </a:r>
          </a:p>
          <a:p>
            <a:pPr lvl="1"/>
            <a:r>
              <a:rPr lang="en-US" dirty="0"/>
              <a:t>We can use Apache Kafka as the messaging broker between the producers and consumers.</a:t>
            </a:r>
          </a:p>
          <a:p>
            <a:pPr lvl="1"/>
            <a:r>
              <a:rPr lang="en-US" dirty="0"/>
              <a:t>Kafka is a high-performance systems with sufficient scalability to support real-time streaming.</a:t>
            </a:r>
          </a:p>
          <a:p>
            <a:pPr lvl="1"/>
            <a:endParaRPr lang="en-US" dirty="0"/>
          </a:p>
        </p:txBody>
      </p:sp>
      <p:sp>
        <p:nvSpPr>
          <p:cNvPr id="3" name="Text Placeholder 2">
            <a:extLst>
              <a:ext uri="{FF2B5EF4-FFF2-40B4-BE49-F238E27FC236}">
                <a16:creationId xmlns:a16="http://schemas.microsoft.com/office/drawing/2014/main" id="{A6ACAD22-D73D-4FC8-A847-1B5FB71FFABA}"/>
              </a:ext>
            </a:extLst>
          </p:cNvPr>
          <p:cNvSpPr>
            <a:spLocks noGrp="1"/>
          </p:cNvSpPr>
          <p:nvPr>
            <p:ph type="body" idx="2"/>
          </p:nvPr>
        </p:nvSpPr>
        <p:spPr/>
        <p:txBody>
          <a:bodyPr/>
          <a:lstStyle/>
          <a:p>
            <a:pPr marL="230188" marR="0" lvl="0" indent="-1588" algn="l" defTabSz="914400" rtl="0" eaLnBrk="1" fontAlgn="auto" latinLnBrk="0" hangingPunct="1">
              <a:lnSpc>
                <a:spcPct val="100000"/>
              </a:lnSpc>
              <a:spcBef>
                <a:spcPts val="0"/>
              </a:spcBef>
              <a:spcAft>
                <a:spcPts val="0"/>
              </a:spcAft>
              <a:buClr>
                <a:srgbClr val="000000"/>
              </a:buClr>
              <a:buSzPts val="3600"/>
              <a:buFont typeface="Arial"/>
              <a:buNone/>
              <a:tabLst>
                <a:tab pos="230188" algn="l"/>
              </a:tabLst>
              <a:defRPr/>
            </a:pPr>
            <a:r>
              <a:rPr kumimoji="0" lang="en-US" sz="3600" b="1" i="0" u="none" strike="noStrike" kern="0" cap="none" spc="0" normalizeH="0" baseline="0" noProof="0" dirty="0">
                <a:ln>
                  <a:noFill/>
                </a:ln>
                <a:solidFill>
                  <a:srgbClr val="000000"/>
                </a:solidFill>
                <a:effectLst/>
                <a:uLnTx/>
                <a:uFillTx/>
                <a:latin typeface="Arial"/>
                <a:cs typeface="Arial"/>
                <a:sym typeface="Arial"/>
              </a:rPr>
              <a:t>Different Components of the System</a:t>
            </a:r>
          </a:p>
        </p:txBody>
      </p:sp>
      <p:pic>
        <p:nvPicPr>
          <p:cNvPr id="5" name="Picture 4">
            <a:extLst>
              <a:ext uri="{FF2B5EF4-FFF2-40B4-BE49-F238E27FC236}">
                <a16:creationId xmlns:a16="http://schemas.microsoft.com/office/drawing/2014/main" id="{1A924036-37BC-AB46-B975-603170CD1645}"/>
              </a:ext>
            </a:extLst>
          </p:cNvPr>
          <p:cNvPicPr>
            <a:picLocks noChangeAspect="1"/>
          </p:cNvPicPr>
          <p:nvPr/>
        </p:nvPicPr>
        <p:blipFill>
          <a:blip r:embed="rId2"/>
          <a:stretch>
            <a:fillRect/>
          </a:stretch>
        </p:blipFill>
        <p:spPr>
          <a:xfrm>
            <a:off x="5486401" y="1493837"/>
            <a:ext cx="3373199" cy="2370039"/>
          </a:xfrm>
          <a:prstGeom prst="rect">
            <a:avLst/>
          </a:prstGeom>
        </p:spPr>
      </p:pic>
    </p:spTree>
    <p:extLst>
      <p:ext uri="{BB962C8B-B14F-4D97-AF65-F5344CB8AC3E}">
        <p14:creationId xmlns:p14="http://schemas.microsoft.com/office/powerpoint/2010/main" val="1389444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F273B2-E6CE-4D96-9822-2B8CB501D96D}"/>
              </a:ext>
            </a:extLst>
          </p:cNvPr>
          <p:cNvSpPr>
            <a:spLocks noGrp="1"/>
          </p:cNvSpPr>
          <p:nvPr>
            <p:ph type="body" idx="1"/>
          </p:nvPr>
        </p:nvSpPr>
        <p:spPr>
          <a:xfrm>
            <a:off x="304801" y="1493837"/>
            <a:ext cx="5181600" cy="4525963"/>
          </a:xfrm>
        </p:spPr>
        <p:txBody>
          <a:bodyPr/>
          <a:lstStyle/>
          <a:p>
            <a:pPr marL="230188" indent="-1588"/>
            <a:r>
              <a:rPr lang="en-US" dirty="0"/>
              <a:t>Message Queuing Tier</a:t>
            </a:r>
          </a:p>
          <a:p>
            <a:pPr lvl="1"/>
            <a:r>
              <a:rPr lang="en-US" dirty="0"/>
              <a:t>Topics in Kafka are the logical grouping that messages are written to and read from. A producer sends messages to a broker for a particular topic, and the consumer requests to read data from a particular topic.</a:t>
            </a:r>
          </a:p>
          <a:p>
            <a:pPr lvl="1"/>
            <a:r>
              <a:rPr lang="en-US" dirty="0"/>
              <a:t>Kafka topics in the proposed system</a:t>
            </a:r>
          </a:p>
          <a:p>
            <a:pPr marL="1144588" lvl="2" indent="-115888"/>
            <a:r>
              <a:rPr lang="en-US" sz="1400" dirty="0"/>
              <a:t>Post</a:t>
            </a:r>
          </a:p>
          <a:p>
            <a:pPr marL="1144588" lvl="2" indent="-115888"/>
            <a:r>
              <a:rPr lang="en-US" sz="1400" dirty="0"/>
              <a:t>Like</a:t>
            </a:r>
          </a:p>
          <a:p>
            <a:pPr marL="1144588" lvl="2" indent="-115888"/>
            <a:r>
              <a:rPr lang="en-US" sz="1400" dirty="0"/>
              <a:t>Comment</a:t>
            </a:r>
          </a:p>
          <a:p>
            <a:pPr marL="1144588" lvl="2" indent="-115888"/>
            <a:r>
              <a:rPr lang="en-US" sz="1400" dirty="0"/>
              <a:t>Share</a:t>
            </a:r>
          </a:p>
          <a:p>
            <a:pPr marL="1144588" lvl="2" indent="-115888"/>
            <a:r>
              <a:rPr lang="en-US" sz="1400" dirty="0"/>
              <a:t>Direct message</a:t>
            </a:r>
          </a:p>
          <a:p>
            <a:pPr lvl="1"/>
            <a:r>
              <a:rPr lang="en-US" dirty="0"/>
              <a:t>We can add partitions and replications to each of the topic to ensure high availability</a:t>
            </a:r>
          </a:p>
          <a:p>
            <a:pPr lvl="1"/>
            <a:endParaRPr lang="en-US" dirty="0"/>
          </a:p>
        </p:txBody>
      </p:sp>
      <p:sp>
        <p:nvSpPr>
          <p:cNvPr id="3" name="Text Placeholder 2">
            <a:extLst>
              <a:ext uri="{FF2B5EF4-FFF2-40B4-BE49-F238E27FC236}">
                <a16:creationId xmlns:a16="http://schemas.microsoft.com/office/drawing/2014/main" id="{A6ACAD22-D73D-4FC8-A847-1B5FB71FFABA}"/>
              </a:ext>
            </a:extLst>
          </p:cNvPr>
          <p:cNvSpPr>
            <a:spLocks noGrp="1"/>
          </p:cNvSpPr>
          <p:nvPr>
            <p:ph type="body" idx="2"/>
          </p:nvPr>
        </p:nvSpPr>
        <p:spPr/>
        <p:txBody>
          <a:bodyPr/>
          <a:lstStyle/>
          <a:p>
            <a:pPr marL="230188" marR="0" lvl="0" indent="-1588" algn="l" defTabSz="914400" rtl="0" eaLnBrk="1" fontAlgn="auto" latinLnBrk="0" hangingPunct="1">
              <a:lnSpc>
                <a:spcPct val="100000"/>
              </a:lnSpc>
              <a:spcBef>
                <a:spcPts val="0"/>
              </a:spcBef>
              <a:spcAft>
                <a:spcPts val="0"/>
              </a:spcAft>
              <a:buClr>
                <a:srgbClr val="000000"/>
              </a:buClr>
              <a:buSzPts val="3600"/>
              <a:buFont typeface="Arial"/>
              <a:buNone/>
              <a:tabLst>
                <a:tab pos="230188" algn="l"/>
              </a:tabLst>
              <a:defRPr/>
            </a:pPr>
            <a:r>
              <a:rPr kumimoji="0" lang="en-US" sz="3600" b="1" i="0" u="none" strike="noStrike" kern="0" cap="none" spc="0" normalizeH="0" baseline="0" noProof="0" dirty="0">
                <a:ln>
                  <a:noFill/>
                </a:ln>
                <a:solidFill>
                  <a:srgbClr val="000000"/>
                </a:solidFill>
                <a:effectLst/>
                <a:uLnTx/>
                <a:uFillTx/>
                <a:latin typeface="Arial"/>
                <a:cs typeface="Arial"/>
                <a:sym typeface="Arial"/>
              </a:rPr>
              <a:t>Different Components of the System</a:t>
            </a:r>
          </a:p>
        </p:txBody>
      </p:sp>
      <p:pic>
        <p:nvPicPr>
          <p:cNvPr id="6" name="Picture 5">
            <a:extLst>
              <a:ext uri="{FF2B5EF4-FFF2-40B4-BE49-F238E27FC236}">
                <a16:creationId xmlns:a16="http://schemas.microsoft.com/office/drawing/2014/main" id="{3501E93D-222C-DA4D-BC0F-8919B69AA022}"/>
              </a:ext>
            </a:extLst>
          </p:cNvPr>
          <p:cNvPicPr>
            <a:picLocks noChangeAspect="1"/>
          </p:cNvPicPr>
          <p:nvPr/>
        </p:nvPicPr>
        <p:blipFill>
          <a:blip r:embed="rId2"/>
          <a:stretch>
            <a:fillRect/>
          </a:stretch>
        </p:blipFill>
        <p:spPr>
          <a:xfrm>
            <a:off x="5486401" y="1493837"/>
            <a:ext cx="3373199" cy="2370039"/>
          </a:xfrm>
          <a:prstGeom prst="rect">
            <a:avLst/>
          </a:prstGeom>
        </p:spPr>
      </p:pic>
    </p:spTree>
    <p:extLst>
      <p:ext uri="{BB962C8B-B14F-4D97-AF65-F5344CB8AC3E}">
        <p14:creationId xmlns:p14="http://schemas.microsoft.com/office/powerpoint/2010/main" val="2375989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3AA819-9130-6D41-B867-515DB0B19D5D}"/>
              </a:ext>
            </a:extLst>
          </p:cNvPr>
          <p:cNvSpPr>
            <a:spLocks noGrp="1"/>
          </p:cNvSpPr>
          <p:nvPr>
            <p:ph type="body" idx="1"/>
          </p:nvPr>
        </p:nvSpPr>
        <p:spPr/>
        <p:txBody>
          <a:bodyPr/>
          <a:lstStyle/>
          <a:p>
            <a:r>
              <a:rPr lang="en-US" dirty="0"/>
              <a:t>4 main reasons why we chose Kafka:</a:t>
            </a:r>
            <a:endParaRPr lang="en-IN" sz="1600" b="1" dirty="0"/>
          </a:p>
          <a:p>
            <a:endParaRPr lang="en-IN" sz="1600" b="1" dirty="0"/>
          </a:p>
          <a:p>
            <a:r>
              <a:rPr lang="en-IN" sz="1600" b="1" dirty="0"/>
              <a:t>Kafka is highly scalable.</a:t>
            </a:r>
            <a:r>
              <a:rPr lang="en-IN" sz="1600" dirty="0"/>
              <a:t> Kafka is a distributed system, which is able to be scaled quickly and easily without incurring any downtime. Apache Kafka is able to handle many terabytes of data without incurring much at all in the way of overhead.</a:t>
            </a:r>
          </a:p>
          <a:p>
            <a:r>
              <a:rPr lang="en-IN" sz="1600" b="1" dirty="0"/>
              <a:t>Kafka is highly durable.</a:t>
            </a:r>
            <a:r>
              <a:rPr lang="en-IN" sz="1600" dirty="0"/>
              <a:t> Kafka persists the messages on the disks, which provides intra-cluster replication. This makes for a highly durable messaging system.</a:t>
            </a:r>
          </a:p>
          <a:p>
            <a:r>
              <a:rPr lang="en-IN" sz="1600" b="1" dirty="0"/>
              <a:t>Kafka is highly reliable.</a:t>
            </a:r>
            <a:r>
              <a:rPr lang="en-IN" sz="1600" dirty="0"/>
              <a:t> Kafka replicates data and is able to support multiple subscribers. Additionally, it automatically balances consumers in the event of failure. That means that it’s more reliable than similar messaging services available.</a:t>
            </a:r>
          </a:p>
          <a:p>
            <a:r>
              <a:rPr lang="en-IN" sz="1600" b="1" dirty="0"/>
              <a:t>Kafka offers high performance. </a:t>
            </a:r>
            <a:r>
              <a:rPr lang="en-IN" sz="1600" dirty="0"/>
              <a:t>Kafka delivers high throughput for both publishing and subscribing, utilizing disk structures that are capable of offering constant levels of performance, even when dealing with many terabytes of stored messages.</a:t>
            </a:r>
          </a:p>
          <a:p>
            <a:endParaRPr lang="en-US" dirty="0"/>
          </a:p>
        </p:txBody>
      </p:sp>
    </p:spTree>
    <p:extLst>
      <p:ext uri="{BB962C8B-B14F-4D97-AF65-F5344CB8AC3E}">
        <p14:creationId xmlns:p14="http://schemas.microsoft.com/office/powerpoint/2010/main" val="231101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hape, polygon&#10;&#10;Description automatically generated">
            <a:extLst>
              <a:ext uri="{FF2B5EF4-FFF2-40B4-BE49-F238E27FC236}">
                <a16:creationId xmlns:a16="http://schemas.microsoft.com/office/drawing/2014/main" id="{83779B8C-5150-0742-918C-654E4385FCEE}"/>
              </a:ext>
            </a:extLst>
          </p:cNvPr>
          <p:cNvPicPr>
            <a:picLocks noChangeAspect="1"/>
          </p:cNvPicPr>
          <p:nvPr/>
        </p:nvPicPr>
        <p:blipFill>
          <a:blip r:embed="rId2"/>
          <a:stretch>
            <a:fillRect/>
          </a:stretch>
        </p:blipFill>
        <p:spPr>
          <a:xfrm>
            <a:off x="0" y="0"/>
            <a:ext cx="9144000" cy="6461760"/>
          </a:xfrm>
          <a:prstGeom prst="rect">
            <a:avLst/>
          </a:prstGeom>
        </p:spPr>
      </p:pic>
    </p:spTree>
    <p:extLst>
      <p:ext uri="{BB962C8B-B14F-4D97-AF65-F5344CB8AC3E}">
        <p14:creationId xmlns:p14="http://schemas.microsoft.com/office/powerpoint/2010/main" val="1873394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whiteboard&#10;&#10;Description automatically generated">
            <a:extLst>
              <a:ext uri="{FF2B5EF4-FFF2-40B4-BE49-F238E27FC236}">
                <a16:creationId xmlns:a16="http://schemas.microsoft.com/office/drawing/2014/main" id="{120D69A8-8C92-1E48-9DFD-6D20F72BA302}"/>
              </a:ext>
            </a:extLst>
          </p:cNvPr>
          <p:cNvPicPr>
            <a:picLocks noChangeAspect="1"/>
          </p:cNvPicPr>
          <p:nvPr/>
        </p:nvPicPr>
        <p:blipFill>
          <a:blip r:embed="rId2"/>
          <a:stretch>
            <a:fillRect/>
          </a:stretch>
        </p:blipFill>
        <p:spPr>
          <a:xfrm>
            <a:off x="0" y="0"/>
            <a:ext cx="9143999" cy="6522720"/>
          </a:xfrm>
          <a:prstGeom prst="rect">
            <a:avLst/>
          </a:prstGeom>
        </p:spPr>
      </p:pic>
    </p:spTree>
    <p:extLst>
      <p:ext uri="{BB962C8B-B14F-4D97-AF65-F5344CB8AC3E}">
        <p14:creationId xmlns:p14="http://schemas.microsoft.com/office/powerpoint/2010/main" val="677611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F273B2-E6CE-4D96-9822-2B8CB501D96D}"/>
              </a:ext>
            </a:extLst>
          </p:cNvPr>
          <p:cNvSpPr>
            <a:spLocks noGrp="1"/>
          </p:cNvSpPr>
          <p:nvPr>
            <p:ph type="body" idx="1"/>
          </p:nvPr>
        </p:nvSpPr>
        <p:spPr>
          <a:xfrm>
            <a:off x="304801" y="1493837"/>
            <a:ext cx="5190835" cy="4525963"/>
          </a:xfrm>
        </p:spPr>
        <p:txBody>
          <a:bodyPr/>
          <a:lstStyle/>
          <a:p>
            <a:r>
              <a:rPr lang="en-US" dirty="0"/>
              <a:t>Analysis or Processing tier:</a:t>
            </a:r>
          </a:p>
          <a:p>
            <a:pPr lvl="1"/>
            <a:r>
              <a:rPr lang="en-US" dirty="0"/>
              <a:t>A specialized form of parallel computing, designed to handle the case where data may be processed only one time.</a:t>
            </a:r>
          </a:p>
          <a:p>
            <a:pPr lvl="1"/>
            <a:r>
              <a:rPr lang="en-US" dirty="0"/>
              <a:t>The core of any streaming framework is some sort of coordination server. This coordination server stores information about the topology of the process – by ZooKeeper</a:t>
            </a:r>
          </a:p>
          <a:p>
            <a:pPr lvl="1"/>
            <a:r>
              <a:rPr lang="en-US" dirty="0"/>
              <a:t>The topology is Spark’s mechanism for computational organization and is represented by </a:t>
            </a:r>
            <a:r>
              <a:rPr lang="en-IN" sz="1600" dirty="0"/>
              <a:t>Directed Acyclic Graph (DAG).</a:t>
            </a:r>
            <a:endParaRPr lang="en-US" dirty="0"/>
          </a:p>
        </p:txBody>
      </p:sp>
      <p:sp>
        <p:nvSpPr>
          <p:cNvPr id="3" name="Text Placeholder 2">
            <a:extLst>
              <a:ext uri="{FF2B5EF4-FFF2-40B4-BE49-F238E27FC236}">
                <a16:creationId xmlns:a16="http://schemas.microsoft.com/office/drawing/2014/main" id="{A6ACAD22-D73D-4FC8-A847-1B5FB71FFABA}"/>
              </a:ext>
            </a:extLst>
          </p:cNvPr>
          <p:cNvSpPr>
            <a:spLocks noGrp="1"/>
          </p:cNvSpPr>
          <p:nvPr>
            <p:ph type="body" idx="2"/>
          </p:nvPr>
        </p:nvSpPr>
        <p:spPr/>
        <p:txBody>
          <a:bodyPr/>
          <a:lstStyle/>
          <a:p>
            <a:pPr marL="230188" marR="0" lvl="0" indent="-1588" algn="l" defTabSz="914400" rtl="0" eaLnBrk="1" fontAlgn="auto" latinLnBrk="0" hangingPunct="1">
              <a:lnSpc>
                <a:spcPct val="100000"/>
              </a:lnSpc>
              <a:spcBef>
                <a:spcPts val="0"/>
              </a:spcBef>
              <a:spcAft>
                <a:spcPts val="0"/>
              </a:spcAft>
              <a:buClr>
                <a:srgbClr val="000000"/>
              </a:buClr>
              <a:buSzPts val="3600"/>
              <a:buFont typeface="Arial"/>
              <a:buNone/>
              <a:tabLst>
                <a:tab pos="230188" algn="l"/>
              </a:tabLst>
              <a:defRPr/>
            </a:pPr>
            <a:r>
              <a:rPr kumimoji="0" lang="en-US" sz="3600" b="1" i="0" u="none" strike="noStrike" kern="0" cap="none" spc="0" normalizeH="0" baseline="0" noProof="0" dirty="0">
                <a:ln>
                  <a:noFill/>
                </a:ln>
                <a:solidFill>
                  <a:srgbClr val="000000"/>
                </a:solidFill>
                <a:effectLst/>
                <a:uLnTx/>
                <a:uFillTx/>
                <a:latin typeface="Arial"/>
                <a:cs typeface="Arial"/>
                <a:sym typeface="Arial"/>
              </a:rPr>
              <a:t>Different Components of the System</a:t>
            </a:r>
          </a:p>
        </p:txBody>
      </p:sp>
      <p:pic>
        <p:nvPicPr>
          <p:cNvPr id="5" name="Picture 4" descr="Diagram&#10;&#10;Description automatically generated">
            <a:extLst>
              <a:ext uri="{FF2B5EF4-FFF2-40B4-BE49-F238E27FC236}">
                <a16:creationId xmlns:a16="http://schemas.microsoft.com/office/drawing/2014/main" id="{8527AE7A-9203-CF49-941D-C72861B8C42E}"/>
              </a:ext>
            </a:extLst>
          </p:cNvPr>
          <p:cNvPicPr>
            <a:picLocks noChangeAspect="1"/>
          </p:cNvPicPr>
          <p:nvPr/>
        </p:nvPicPr>
        <p:blipFill>
          <a:blip r:embed="rId2"/>
          <a:stretch>
            <a:fillRect/>
          </a:stretch>
        </p:blipFill>
        <p:spPr>
          <a:xfrm>
            <a:off x="5466000" y="1493837"/>
            <a:ext cx="3373199" cy="2371781"/>
          </a:xfrm>
          <a:prstGeom prst="rect">
            <a:avLst/>
          </a:prstGeom>
        </p:spPr>
      </p:pic>
    </p:spTree>
    <p:extLst>
      <p:ext uri="{BB962C8B-B14F-4D97-AF65-F5344CB8AC3E}">
        <p14:creationId xmlns:p14="http://schemas.microsoft.com/office/powerpoint/2010/main" val="562839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95D9BA-141E-E542-9BD0-CCD256D21B41}"/>
              </a:ext>
            </a:extLst>
          </p:cNvPr>
          <p:cNvSpPr>
            <a:spLocks noGrp="1"/>
          </p:cNvSpPr>
          <p:nvPr>
            <p:ph type="body" idx="1"/>
          </p:nvPr>
        </p:nvSpPr>
        <p:spPr/>
        <p:txBody>
          <a:bodyPr/>
          <a:lstStyle/>
          <a:p>
            <a:r>
              <a:rPr lang="en-US" dirty="0"/>
              <a:t>Reasons why we chose Apache Spark:</a:t>
            </a:r>
          </a:p>
          <a:p>
            <a:endParaRPr lang="en-IN" sz="1600" b="1" dirty="0"/>
          </a:p>
          <a:p>
            <a:r>
              <a:rPr lang="en-IN" sz="1600" b="1" dirty="0"/>
              <a:t>Fast Processing Speed:</a:t>
            </a:r>
            <a:r>
              <a:rPr lang="en-IN" sz="1600" dirty="0"/>
              <a:t> The first and foremost advantage of using Apache Spark for your big data is that it offers 100x faster in memory and 10x faster on the disk in Hadoop clusters.</a:t>
            </a:r>
          </a:p>
          <a:p>
            <a:r>
              <a:rPr lang="en-IN" sz="1600" b="1" dirty="0"/>
              <a:t>Supports a variety of programming languages:</a:t>
            </a:r>
            <a:r>
              <a:rPr lang="en-IN" sz="1600" dirty="0"/>
              <a:t> Spark applications can be implemented in a variety of languages like Scala, R, Python, Java, and Clojure. This makes it easy for developers to work according to their preferences.</a:t>
            </a:r>
          </a:p>
          <a:p>
            <a:r>
              <a:rPr lang="en-IN" sz="1600" b="1" dirty="0"/>
              <a:t>Powerful Libraries:</a:t>
            </a:r>
            <a:r>
              <a:rPr lang="en-IN" sz="1600" dirty="0"/>
              <a:t> It contains more than just map and reduce functions. It contains libraries SQL and </a:t>
            </a:r>
            <a:r>
              <a:rPr lang="en-IN" sz="1600" dirty="0" err="1"/>
              <a:t>dataframes</a:t>
            </a:r>
            <a:r>
              <a:rPr lang="en-IN" sz="1600" dirty="0"/>
              <a:t>, </a:t>
            </a:r>
            <a:r>
              <a:rPr lang="en-IN" sz="1600" dirty="0" err="1"/>
              <a:t>MLlib</a:t>
            </a:r>
            <a:r>
              <a:rPr lang="en-IN" sz="1600" dirty="0"/>
              <a:t> (for machine learning), </a:t>
            </a:r>
            <a:r>
              <a:rPr lang="en-IN" sz="1600" dirty="0" err="1"/>
              <a:t>GraphX</a:t>
            </a:r>
            <a:r>
              <a:rPr lang="en-IN" sz="1600" dirty="0"/>
              <a:t>, and Spark streaming which offer powerful tools for data analytics.</a:t>
            </a:r>
          </a:p>
          <a:p>
            <a:r>
              <a:rPr lang="en-IN" sz="1600" b="1" dirty="0"/>
              <a:t>Near real-time processing: </a:t>
            </a:r>
            <a:r>
              <a:rPr lang="en-IN" sz="1600" dirty="0"/>
              <a:t>Spark has MapReduce that can process data stored in Hadoop and it also has Spark Streaming which can handle data in real-time.</a:t>
            </a:r>
          </a:p>
          <a:p>
            <a:r>
              <a:rPr lang="en-IN" sz="1600" b="1" dirty="0"/>
              <a:t>Compatibility:</a:t>
            </a:r>
            <a:r>
              <a:rPr lang="en-IN" sz="1600" dirty="0"/>
              <a:t> Spark can run on Hadoop, Apache Mesos, Kubernetes, standalone, or in the cloud. It can operate diverse data sources.</a:t>
            </a:r>
          </a:p>
          <a:p>
            <a:endParaRPr lang="en-US" dirty="0"/>
          </a:p>
        </p:txBody>
      </p:sp>
    </p:spTree>
    <p:extLst>
      <p:ext uri="{BB962C8B-B14F-4D97-AF65-F5344CB8AC3E}">
        <p14:creationId xmlns:p14="http://schemas.microsoft.com/office/powerpoint/2010/main" val="3789205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77D55C73-1BB1-2C4D-B5E7-131FF431BFA8}"/>
              </a:ext>
            </a:extLst>
          </p:cNvPr>
          <p:cNvPicPr>
            <a:picLocks noChangeAspect="1"/>
          </p:cNvPicPr>
          <p:nvPr/>
        </p:nvPicPr>
        <p:blipFill>
          <a:blip r:embed="rId2"/>
          <a:stretch>
            <a:fillRect/>
          </a:stretch>
        </p:blipFill>
        <p:spPr>
          <a:xfrm>
            <a:off x="0" y="0"/>
            <a:ext cx="8930640" cy="6321593"/>
          </a:xfrm>
          <a:prstGeom prst="rect">
            <a:avLst/>
          </a:prstGeom>
        </p:spPr>
      </p:pic>
    </p:spTree>
    <p:extLst>
      <p:ext uri="{BB962C8B-B14F-4D97-AF65-F5344CB8AC3E}">
        <p14:creationId xmlns:p14="http://schemas.microsoft.com/office/powerpoint/2010/main" val="362865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F273B2-E6CE-4D96-9822-2B8CB501D96D}"/>
              </a:ext>
            </a:extLst>
          </p:cNvPr>
          <p:cNvSpPr>
            <a:spLocks noGrp="1"/>
          </p:cNvSpPr>
          <p:nvPr>
            <p:ph type="body" idx="1"/>
          </p:nvPr>
        </p:nvSpPr>
        <p:spPr>
          <a:xfrm>
            <a:off x="304801" y="1493837"/>
            <a:ext cx="5181600" cy="4525963"/>
          </a:xfrm>
        </p:spPr>
        <p:txBody>
          <a:bodyPr/>
          <a:lstStyle/>
          <a:p>
            <a:r>
              <a:rPr lang="en-US" dirty="0"/>
              <a:t>Storage Layer:</a:t>
            </a:r>
          </a:p>
          <a:p>
            <a:pPr lvl="1"/>
            <a:r>
              <a:rPr lang="en-US" dirty="0"/>
              <a:t>High-performance reads and writes, usually at the expense of the usual requirements of a transactional database, the complexity of the queries.</a:t>
            </a:r>
          </a:p>
          <a:p>
            <a:pPr marL="1144588" lvl="2" indent="-115888"/>
            <a:r>
              <a:rPr lang="en-US" sz="1400" dirty="0"/>
              <a:t>MYSQL as the primary database management system for all the structured data storage such as the different wall posts, information of the various users, their timeline and so on. </a:t>
            </a:r>
          </a:p>
          <a:p>
            <a:pPr marL="1144588" lvl="2" indent="-115888"/>
            <a:r>
              <a:rPr lang="en-US" sz="1400" dirty="0"/>
              <a:t>Cassandra can be used as a decentralized database system that takes features from both key-value stores and tabular databases can be used for huge amounts of data structure that extends to different commodity servers. It also provides high-quality service that is available without failure.</a:t>
            </a:r>
          </a:p>
          <a:p>
            <a:pPr marL="1144588" lvl="2" indent="-115888"/>
            <a:r>
              <a:rPr lang="en-US" sz="1400" dirty="0"/>
              <a:t>Other solutions like MangoDB can also be used which give high performance on the search queries.</a:t>
            </a:r>
          </a:p>
        </p:txBody>
      </p:sp>
      <p:sp>
        <p:nvSpPr>
          <p:cNvPr id="3" name="Text Placeholder 2">
            <a:extLst>
              <a:ext uri="{FF2B5EF4-FFF2-40B4-BE49-F238E27FC236}">
                <a16:creationId xmlns:a16="http://schemas.microsoft.com/office/drawing/2014/main" id="{A6ACAD22-D73D-4FC8-A847-1B5FB71FFABA}"/>
              </a:ext>
            </a:extLst>
          </p:cNvPr>
          <p:cNvSpPr>
            <a:spLocks noGrp="1"/>
          </p:cNvSpPr>
          <p:nvPr>
            <p:ph type="body" idx="2"/>
          </p:nvPr>
        </p:nvSpPr>
        <p:spPr/>
        <p:txBody>
          <a:bodyPr/>
          <a:lstStyle/>
          <a:p>
            <a:pPr marL="230188" indent="-1588"/>
            <a:r>
              <a:rPr lang="en-US" dirty="0"/>
              <a:t>Different Components of the System</a:t>
            </a:r>
          </a:p>
        </p:txBody>
      </p:sp>
      <p:pic>
        <p:nvPicPr>
          <p:cNvPr id="5" name="Picture 4" descr="Graphical user interface, diagram&#10;&#10;Description automatically generated">
            <a:extLst>
              <a:ext uri="{FF2B5EF4-FFF2-40B4-BE49-F238E27FC236}">
                <a16:creationId xmlns:a16="http://schemas.microsoft.com/office/drawing/2014/main" id="{223DD429-55E9-EC49-BD6E-F3ABCF2A42E4}"/>
              </a:ext>
            </a:extLst>
          </p:cNvPr>
          <p:cNvPicPr>
            <a:picLocks noChangeAspect="1"/>
          </p:cNvPicPr>
          <p:nvPr/>
        </p:nvPicPr>
        <p:blipFill>
          <a:blip r:embed="rId2"/>
          <a:stretch>
            <a:fillRect/>
          </a:stretch>
        </p:blipFill>
        <p:spPr>
          <a:xfrm>
            <a:off x="5486401" y="1493837"/>
            <a:ext cx="3373199" cy="2360651"/>
          </a:xfrm>
          <a:prstGeom prst="rect">
            <a:avLst/>
          </a:prstGeom>
        </p:spPr>
      </p:pic>
    </p:spTree>
    <p:extLst>
      <p:ext uri="{BB962C8B-B14F-4D97-AF65-F5344CB8AC3E}">
        <p14:creationId xmlns:p14="http://schemas.microsoft.com/office/powerpoint/2010/main" val="1195653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B37EC4-CE0D-2F4D-9859-3429CE6563C2}"/>
              </a:ext>
            </a:extLst>
          </p:cNvPr>
          <p:cNvSpPr>
            <a:spLocks noGrp="1"/>
          </p:cNvSpPr>
          <p:nvPr>
            <p:ph type="body" idx="1"/>
          </p:nvPr>
        </p:nvSpPr>
        <p:spPr/>
        <p:txBody>
          <a:bodyPr/>
          <a:lstStyle/>
          <a:p>
            <a:r>
              <a:rPr lang="en-US" dirty="0"/>
              <a:t>We are using MongoDB for the following reasons:</a:t>
            </a:r>
          </a:p>
          <a:p>
            <a:endParaRPr lang="en-US" dirty="0"/>
          </a:p>
          <a:p>
            <a:r>
              <a:rPr lang="en-IN" sz="1500" b="1" dirty="0"/>
              <a:t>Schema less</a:t>
            </a:r>
            <a:r>
              <a:rPr lang="en-IN" sz="1500" dirty="0"/>
              <a:t> − MongoDB is a document database in which one collection holds different documents. Number of fields, content and size of the document can differ from one document to another.</a:t>
            </a:r>
          </a:p>
          <a:p>
            <a:r>
              <a:rPr lang="en-IN" sz="1500" dirty="0"/>
              <a:t>Structure of a single object is clear.</a:t>
            </a:r>
          </a:p>
          <a:p>
            <a:r>
              <a:rPr lang="en-IN" sz="1500" dirty="0"/>
              <a:t>No complex joins.</a:t>
            </a:r>
          </a:p>
          <a:p>
            <a:r>
              <a:rPr lang="en-IN" sz="1500" dirty="0"/>
              <a:t>Deep query-ability. MongoDB supports dynamic queries on documents using a document-based query language that's nearly as powerful as SQL.</a:t>
            </a:r>
          </a:p>
          <a:p>
            <a:r>
              <a:rPr lang="en-IN" sz="1500" dirty="0"/>
              <a:t>Tuning.</a:t>
            </a:r>
          </a:p>
          <a:p>
            <a:r>
              <a:rPr lang="en-IN" sz="1500" b="1" dirty="0"/>
              <a:t>Ease of scale-out</a:t>
            </a:r>
            <a:r>
              <a:rPr lang="en-IN" sz="1500" dirty="0"/>
              <a:t> − MongoDB is easy to scale.</a:t>
            </a:r>
          </a:p>
          <a:p>
            <a:r>
              <a:rPr lang="en-IN" sz="1500" dirty="0"/>
              <a:t>Conversion/mapping of application objects to database objects not needed.</a:t>
            </a:r>
          </a:p>
          <a:p>
            <a:r>
              <a:rPr lang="en-IN" sz="1500" dirty="0"/>
              <a:t>Uses internal memory for storing the (windowed) working set, enabling faster access of data.</a:t>
            </a:r>
          </a:p>
          <a:p>
            <a:endParaRPr lang="en-US" dirty="0"/>
          </a:p>
        </p:txBody>
      </p:sp>
    </p:spTree>
    <p:extLst>
      <p:ext uri="{BB962C8B-B14F-4D97-AF65-F5344CB8AC3E}">
        <p14:creationId xmlns:p14="http://schemas.microsoft.com/office/powerpoint/2010/main" val="490778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8DDB50-73C9-C040-818D-8544FB3BF0D1}"/>
              </a:ext>
            </a:extLst>
          </p:cNvPr>
          <p:cNvSpPr>
            <a:spLocks noGrp="1"/>
          </p:cNvSpPr>
          <p:nvPr>
            <p:ph type="title"/>
          </p:nvPr>
        </p:nvSpPr>
        <p:spPr/>
        <p:txBody>
          <a:bodyPr/>
          <a:lstStyle/>
          <a:p>
            <a:r>
              <a:rPr lang="en-US" dirty="0"/>
              <a:t>Assignment Part - 1</a:t>
            </a:r>
          </a:p>
        </p:txBody>
      </p:sp>
    </p:spTree>
    <p:extLst>
      <p:ext uri="{BB962C8B-B14F-4D97-AF65-F5344CB8AC3E}">
        <p14:creationId xmlns:p14="http://schemas.microsoft.com/office/powerpoint/2010/main" val="4095453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ubble chart&#10;&#10;Description automatically generated">
            <a:extLst>
              <a:ext uri="{FF2B5EF4-FFF2-40B4-BE49-F238E27FC236}">
                <a16:creationId xmlns:a16="http://schemas.microsoft.com/office/drawing/2014/main" id="{B95F5B4D-8195-574E-B396-EE9AA0C5EB48}"/>
              </a:ext>
            </a:extLst>
          </p:cNvPr>
          <p:cNvPicPr>
            <a:picLocks noChangeAspect="1"/>
          </p:cNvPicPr>
          <p:nvPr/>
        </p:nvPicPr>
        <p:blipFill>
          <a:blip r:embed="rId2"/>
          <a:stretch>
            <a:fillRect/>
          </a:stretch>
        </p:blipFill>
        <p:spPr>
          <a:xfrm>
            <a:off x="0" y="0"/>
            <a:ext cx="9144000" cy="6401856"/>
          </a:xfrm>
          <a:prstGeom prst="rect">
            <a:avLst/>
          </a:prstGeom>
        </p:spPr>
      </p:pic>
    </p:spTree>
    <p:extLst>
      <p:ext uri="{BB962C8B-B14F-4D97-AF65-F5344CB8AC3E}">
        <p14:creationId xmlns:p14="http://schemas.microsoft.com/office/powerpoint/2010/main" val="684483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BA64D-9569-E94D-965E-49E8289A81EA}"/>
              </a:ext>
            </a:extLst>
          </p:cNvPr>
          <p:cNvSpPr>
            <a:spLocks noGrp="1"/>
          </p:cNvSpPr>
          <p:nvPr>
            <p:ph type="body" idx="1"/>
          </p:nvPr>
        </p:nvSpPr>
        <p:spPr>
          <a:xfrm>
            <a:off x="304800" y="1783397"/>
            <a:ext cx="2040194" cy="4725212"/>
          </a:xfrm>
        </p:spPr>
        <p:txBody>
          <a:bodyPr/>
          <a:lstStyle/>
          <a:p>
            <a:r>
              <a:rPr lang="en-US" sz="1000" dirty="0"/>
              <a:t>'users' :</a:t>
            </a:r>
          </a:p>
          <a:p>
            <a:r>
              <a:rPr lang="en-US" sz="1000" dirty="0"/>
              <a:t>	'user_id'</a:t>
            </a:r>
          </a:p>
          <a:p>
            <a:r>
              <a:rPr lang="en-US" sz="1000" dirty="0"/>
              <a:t>	'user_name'</a:t>
            </a:r>
          </a:p>
          <a:p>
            <a:endParaRPr lang="en-US" sz="1000" dirty="0"/>
          </a:p>
          <a:p>
            <a:r>
              <a:rPr lang="en-US" sz="1000" dirty="0"/>
              <a:t>‘communities’:</a:t>
            </a:r>
          </a:p>
          <a:p>
            <a:r>
              <a:rPr lang="en-US" sz="1000" dirty="0"/>
              <a:t>	'user_id'</a:t>
            </a:r>
          </a:p>
          <a:p>
            <a:r>
              <a:rPr lang="en-US" sz="1000" dirty="0"/>
              <a:t>	'action_id'</a:t>
            </a:r>
          </a:p>
          <a:p>
            <a:r>
              <a:rPr lang="en-US" sz="1000" dirty="0"/>
              <a:t>	'community_id'</a:t>
            </a:r>
          </a:p>
          <a:p>
            <a:r>
              <a:rPr lang="en-US" sz="1000" dirty="0"/>
              <a:t>	'community_name'</a:t>
            </a:r>
          </a:p>
          <a:p>
            <a:r>
              <a:rPr lang="en-US" sz="1000" dirty="0"/>
              <a:t>	'community_description'</a:t>
            </a:r>
          </a:p>
          <a:p>
            <a:endParaRPr lang="en-US" sz="1000" dirty="0"/>
          </a:p>
          <a:p>
            <a:r>
              <a:rPr lang="en-US" sz="1000" dirty="0"/>
              <a:t>‘groups’:</a:t>
            </a:r>
          </a:p>
          <a:p>
            <a:r>
              <a:rPr lang="en-US" sz="1000" dirty="0"/>
              <a:t>	'user_id'</a:t>
            </a:r>
          </a:p>
          <a:p>
            <a:r>
              <a:rPr lang="en-US" sz="1000" dirty="0"/>
              <a:t>	'action_id'</a:t>
            </a:r>
          </a:p>
          <a:p>
            <a:r>
              <a:rPr lang="en-US" sz="1000" dirty="0"/>
              <a:t>	'group_id'</a:t>
            </a:r>
          </a:p>
          <a:p>
            <a:r>
              <a:rPr lang="en-US" sz="1000" dirty="0"/>
              <a:t>	'group_name'</a:t>
            </a:r>
          </a:p>
          <a:p>
            <a:r>
              <a:rPr lang="en-US" sz="1000" dirty="0"/>
              <a:t>	'group_description'</a:t>
            </a:r>
          </a:p>
          <a:p>
            <a:endParaRPr lang="en-US" sz="1000" dirty="0"/>
          </a:p>
          <a:p>
            <a:r>
              <a:rPr lang="en-US" sz="1000" dirty="0"/>
              <a:t>‘friends’:</a:t>
            </a:r>
          </a:p>
          <a:p>
            <a:r>
              <a:rPr lang="en-US" sz="1000" dirty="0"/>
              <a:t>	'user_id'</a:t>
            </a:r>
          </a:p>
          <a:p>
            <a:r>
              <a:rPr lang="en-US" sz="1000" dirty="0"/>
              <a:t>	'friend_id'</a:t>
            </a:r>
          </a:p>
        </p:txBody>
      </p:sp>
      <p:sp>
        <p:nvSpPr>
          <p:cNvPr id="3" name="Text Placeholder 2">
            <a:extLst>
              <a:ext uri="{FF2B5EF4-FFF2-40B4-BE49-F238E27FC236}">
                <a16:creationId xmlns:a16="http://schemas.microsoft.com/office/drawing/2014/main" id="{7DD2A13C-2EB6-B44E-8E0C-D1113449C3EE}"/>
              </a:ext>
            </a:extLst>
          </p:cNvPr>
          <p:cNvSpPr>
            <a:spLocks noGrp="1"/>
          </p:cNvSpPr>
          <p:nvPr>
            <p:ph type="body" idx="2"/>
          </p:nvPr>
        </p:nvSpPr>
        <p:spPr/>
        <p:txBody>
          <a:bodyPr/>
          <a:lstStyle/>
          <a:p>
            <a:r>
              <a:rPr lang="en-US" dirty="0"/>
              <a:t>Data storage assumption</a:t>
            </a:r>
          </a:p>
        </p:txBody>
      </p:sp>
      <p:sp>
        <p:nvSpPr>
          <p:cNvPr id="4" name="Text Placeholder 1">
            <a:extLst>
              <a:ext uri="{FF2B5EF4-FFF2-40B4-BE49-F238E27FC236}">
                <a16:creationId xmlns:a16="http://schemas.microsoft.com/office/drawing/2014/main" id="{35EB6F7E-2EDA-4A41-B06B-B2B89B20F0D9}"/>
              </a:ext>
            </a:extLst>
          </p:cNvPr>
          <p:cNvSpPr txBox="1">
            <a:spLocks/>
          </p:cNvSpPr>
          <p:nvPr/>
        </p:nvSpPr>
        <p:spPr>
          <a:xfrm>
            <a:off x="2636520" y="1783397"/>
            <a:ext cx="1935480" cy="472521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80"/>
              </a:spcBef>
              <a:spcAft>
                <a:spcPts val="0"/>
              </a:spcAft>
              <a:buClr>
                <a:srgbClr val="101141"/>
              </a:buClr>
              <a:buSzPts val="2400"/>
              <a:buFont typeface="Arial"/>
              <a:buNone/>
              <a:defRPr sz="2400" b="0" i="0" u="none" strike="noStrike" cap="none">
                <a:solidFill>
                  <a:schemeClr val="dk1"/>
                </a:solidFill>
                <a:latin typeface="Arial"/>
                <a:ea typeface="Arial"/>
                <a:cs typeface="Arial"/>
                <a:sym typeface="Arial"/>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r>
              <a:rPr lang="en-US" sz="1000" dirty="0"/>
              <a:t>‘actions’:</a:t>
            </a:r>
          </a:p>
          <a:p>
            <a:r>
              <a:rPr lang="en-US" sz="1000" dirty="0"/>
              <a:t>	'user_id'</a:t>
            </a:r>
          </a:p>
          <a:p>
            <a:r>
              <a:rPr lang="en-US" sz="1000" dirty="0"/>
              <a:t>	'action_id'</a:t>
            </a:r>
          </a:p>
          <a:p>
            <a:r>
              <a:rPr lang="en-US" sz="1000" dirty="0"/>
              <a:t>	'action_name'</a:t>
            </a:r>
          </a:p>
          <a:p>
            <a:r>
              <a:rPr lang="en-US" sz="1000" dirty="0"/>
              <a:t>	'is_owner'</a:t>
            </a:r>
          </a:p>
          <a:p>
            <a:r>
              <a:rPr lang="en-US" sz="1000" dirty="0"/>
              <a:t>	'action_owner_id'</a:t>
            </a:r>
          </a:p>
          <a:p>
            <a:r>
              <a:rPr lang="en-US" sz="1000" dirty="0"/>
              <a:t>	'receiver_id' (for direct messages)</a:t>
            </a:r>
          </a:p>
          <a:p>
            <a:r>
              <a:rPr lang="en-US" sz="1000" dirty="0"/>
              <a:t>	'timestamp'</a:t>
            </a:r>
          </a:p>
          <a:p>
            <a:endParaRPr lang="en-US" sz="1000" dirty="0"/>
          </a:p>
          <a:p>
            <a:r>
              <a:rPr lang="en-US" sz="1000" dirty="0"/>
              <a:t>‘posts’:</a:t>
            </a:r>
          </a:p>
          <a:p>
            <a:r>
              <a:rPr lang="en-US" sz="1000" dirty="0"/>
              <a:t>	'action_id'</a:t>
            </a:r>
          </a:p>
          <a:p>
            <a:r>
              <a:rPr lang="en-US" sz="1000" dirty="0"/>
              <a:t>	'action_name'</a:t>
            </a:r>
          </a:p>
          <a:p>
            <a:r>
              <a:rPr lang="en-US" sz="1000" dirty="0"/>
              <a:t>	'action_description'</a:t>
            </a:r>
          </a:p>
          <a:p>
            <a:r>
              <a:rPr lang="en-US" sz="1000" dirty="0"/>
              <a:t>	'action_data'</a:t>
            </a:r>
          </a:p>
          <a:p>
            <a:endParaRPr lang="en-US" sz="1000" dirty="0"/>
          </a:p>
          <a:p>
            <a:r>
              <a:rPr lang="en-US" sz="1000" dirty="0"/>
              <a:t>‘likes’:</a:t>
            </a:r>
          </a:p>
          <a:p>
            <a:r>
              <a:rPr lang="en-US" sz="1000" dirty="0"/>
              <a:t>	'action_id'</a:t>
            </a:r>
          </a:p>
          <a:p>
            <a:r>
              <a:rPr lang="en-US" sz="1000" dirty="0"/>
              <a:t>	'action_name'</a:t>
            </a:r>
          </a:p>
          <a:p>
            <a:r>
              <a:rPr lang="en-US" sz="1000" dirty="0"/>
              <a:t>	'action_description'</a:t>
            </a:r>
          </a:p>
          <a:p>
            <a:r>
              <a:rPr lang="en-US" sz="1000" dirty="0"/>
              <a:t>	'action_data'</a:t>
            </a:r>
          </a:p>
          <a:p>
            <a:endParaRPr lang="en-US" sz="1000" dirty="0"/>
          </a:p>
        </p:txBody>
      </p:sp>
      <p:sp>
        <p:nvSpPr>
          <p:cNvPr id="5" name="Text Placeholder 1">
            <a:extLst>
              <a:ext uri="{FF2B5EF4-FFF2-40B4-BE49-F238E27FC236}">
                <a16:creationId xmlns:a16="http://schemas.microsoft.com/office/drawing/2014/main" id="{1946EEE1-CA42-874F-809F-767E70E06995}"/>
              </a:ext>
            </a:extLst>
          </p:cNvPr>
          <p:cNvSpPr txBox="1">
            <a:spLocks/>
          </p:cNvSpPr>
          <p:nvPr/>
        </p:nvSpPr>
        <p:spPr>
          <a:xfrm>
            <a:off x="4968240" y="1783397"/>
            <a:ext cx="1935480" cy="472521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80"/>
              </a:spcBef>
              <a:spcAft>
                <a:spcPts val="0"/>
              </a:spcAft>
              <a:buClr>
                <a:srgbClr val="101141"/>
              </a:buClr>
              <a:buSzPts val="2400"/>
              <a:buFont typeface="Arial"/>
              <a:buNone/>
              <a:defRPr sz="2400" b="0" i="0" u="none" strike="noStrike" cap="none">
                <a:solidFill>
                  <a:schemeClr val="dk1"/>
                </a:solidFill>
                <a:latin typeface="Arial"/>
                <a:ea typeface="Arial"/>
                <a:cs typeface="Arial"/>
                <a:sym typeface="Arial"/>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r>
              <a:rPr lang="en-US" sz="1000" dirty="0"/>
              <a:t>‘comments’:</a:t>
            </a:r>
          </a:p>
          <a:p>
            <a:r>
              <a:rPr lang="en-US" sz="1000" dirty="0"/>
              <a:t>	'action_id'</a:t>
            </a:r>
          </a:p>
          <a:p>
            <a:r>
              <a:rPr lang="en-US" sz="1000" dirty="0"/>
              <a:t>	'action_name'</a:t>
            </a:r>
          </a:p>
          <a:p>
            <a:r>
              <a:rPr lang="en-US" sz="1000" dirty="0"/>
              <a:t>	'action_description'</a:t>
            </a:r>
          </a:p>
          <a:p>
            <a:r>
              <a:rPr lang="en-US" sz="1000" dirty="0"/>
              <a:t>	'action_data'</a:t>
            </a:r>
          </a:p>
          <a:p>
            <a:endParaRPr lang="en-US" sz="1000" dirty="0"/>
          </a:p>
          <a:p>
            <a:r>
              <a:rPr lang="en-US" sz="1000" dirty="0"/>
              <a:t>‘shares’:</a:t>
            </a:r>
          </a:p>
          <a:p>
            <a:r>
              <a:rPr lang="en-US" sz="1000" dirty="0"/>
              <a:t>	'action_id'</a:t>
            </a:r>
          </a:p>
          <a:p>
            <a:r>
              <a:rPr lang="en-US" sz="1000" dirty="0"/>
              <a:t>	'action_name'</a:t>
            </a:r>
          </a:p>
          <a:p>
            <a:r>
              <a:rPr lang="en-US" sz="1000" dirty="0"/>
              <a:t>	'action_description'</a:t>
            </a:r>
          </a:p>
          <a:p>
            <a:r>
              <a:rPr lang="en-US" sz="1000" dirty="0"/>
              <a:t>	'action_data'</a:t>
            </a:r>
          </a:p>
          <a:p>
            <a:endParaRPr lang="en-US" sz="1000" dirty="0"/>
          </a:p>
          <a:p>
            <a:r>
              <a:rPr lang="en-US" sz="1000" dirty="0"/>
              <a:t>‘direct_messages’:</a:t>
            </a:r>
          </a:p>
          <a:p>
            <a:r>
              <a:rPr lang="en-US" sz="1000" dirty="0"/>
              <a:t>	'action_id'</a:t>
            </a:r>
          </a:p>
          <a:p>
            <a:r>
              <a:rPr lang="en-US" sz="1000" dirty="0"/>
              <a:t>	'action_name'</a:t>
            </a:r>
          </a:p>
          <a:p>
            <a:r>
              <a:rPr lang="en-US" sz="1000" dirty="0"/>
              <a:t>	'action_description'</a:t>
            </a:r>
          </a:p>
          <a:p>
            <a:r>
              <a:rPr lang="en-US" sz="1000" dirty="0"/>
              <a:t>	'action_data'</a:t>
            </a:r>
          </a:p>
          <a:p>
            <a:endParaRPr lang="en-US" sz="1000" dirty="0"/>
          </a:p>
        </p:txBody>
      </p:sp>
      <p:sp>
        <p:nvSpPr>
          <p:cNvPr id="6" name="TextBox 5">
            <a:extLst>
              <a:ext uri="{FF2B5EF4-FFF2-40B4-BE49-F238E27FC236}">
                <a16:creationId xmlns:a16="http://schemas.microsoft.com/office/drawing/2014/main" id="{F95C8DB5-D0BA-2345-A5B3-537169974DF8}"/>
              </a:ext>
            </a:extLst>
          </p:cNvPr>
          <p:cNvSpPr txBox="1"/>
          <p:nvPr/>
        </p:nvSpPr>
        <p:spPr>
          <a:xfrm>
            <a:off x="426720" y="1493520"/>
            <a:ext cx="5397631" cy="307777"/>
          </a:xfrm>
          <a:prstGeom prst="rect">
            <a:avLst/>
          </a:prstGeom>
          <a:noFill/>
        </p:spPr>
        <p:txBody>
          <a:bodyPr wrap="none" rtlCol="0">
            <a:spAutoFit/>
          </a:bodyPr>
          <a:lstStyle/>
          <a:p>
            <a:r>
              <a:rPr lang="en-US" dirty="0"/>
              <a:t>Let us assume the data is stored as the following key, value pairs:</a:t>
            </a:r>
          </a:p>
        </p:txBody>
      </p:sp>
    </p:spTree>
    <p:extLst>
      <p:ext uri="{BB962C8B-B14F-4D97-AF65-F5344CB8AC3E}">
        <p14:creationId xmlns:p14="http://schemas.microsoft.com/office/powerpoint/2010/main" val="1258830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F273B2-E6CE-4D96-9822-2B8CB501D96D}"/>
              </a:ext>
            </a:extLst>
          </p:cNvPr>
          <p:cNvSpPr>
            <a:spLocks noGrp="1"/>
          </p:cNvSpPr>
          <p:nvPr>
            <p:ph type="body" idx="1"/>
          </p:nvPr>
        </p:nvSpPr>
        <p:spPr>
          <a:xfrm>
            <a:off x="304801" y="1493837"/>
            <a:ext cx="5190836" cy="4525963"/>
          </a:xfrm>
        </p:spPr>
        <p:txBody>
          <a:bodyPr/>
          <a:lstStyle/>
          <a:p>
            <a:r>
              <a:rPr lang="en-US" dirty="0"/>
              <a:t>Consumers (Data Access Tier):</a:t>
            </a:r>
          </a:p>
          <a:p>
            <a:pPr lvl="1"/>
            <a:r>
              <a:rPr lang="en-US" dirty="0"/>
              <a:t>After streaming data has been collected, processed, and stored, it is time to deliver this data to end users. This is where we make it available for a UI. The data access tier tie together the connected channel with what turns out to be a Kafka consumer.</a:t>
            </a:r>
          </a:p>
          <a:p>
            <a:pPr lvl="1"/>
            <a:r>
              <a:rPr lang="en-US" dirty="0"/>
              <a:t>We can also use a Bootstrap 3 framework. This is a lightweight framework that integrates well with jQuery and provides easy integration of mobile features.</a:t>
            </a:r>
          </a:p>
          <a:p>
            <a:pPr lvl="1"/>
            <a:r>
              <a:rPr lang="en-US" dirty="0"/>
              <a:t>The end users will use the web app or mobile app to consume the data </a:t>
            </a:r>
          </a:p>
          <a:p>
            <a:pPr lvl="1"/>
            <a:endParaRPr lang="en-US" dirty="0"/>
          </a:p>
        </p:txBody>
      </p:sp>
      <p:sp>
        <p:nvSpPr>
          <p:cNvPr id="3" name="Text Placeholder 2">
            <a:extLst>
              <a:ext uri="{FF2B5EF4-FFF2-40B4-BE49-F238E27FC236}">
                <a16:creationId xmlns:a16="http://schemas.microsoft.com/office/drawing/2014/main" id="{A6ACAD22-D73D-4FC8-A847-1B5FB71FFABA}"/>
              </a:ext>
            </a:extLst>
          </p:cNvPr>
          <p:cNvSpPr>
            <a:spLocks noGrp="1"/>
          </p:cNvSpPr>
          <p:nvPr>
            <p:ph type="body" idx="2"/>
          </p:nvPr>
        </p:nvSpPr>
        <p:spPr/>
        <p:txBody>
          <a:bodyPr/>
          <a:lstStyle/>
          <a:p>
            <a:pPr marL="230188" marR="0" lvl="0" indent="-1588" algn="l" defTabSz="914400" rtl="0" eaLnBrk="1" fontAlgn="auto" latinLnBrk="0" hangingPunct="1">
              <a:lnSpc>
                <a:spcPct val="100000"/>
              </a:lnSpc>
              <a:spcBef>
                <a:spcPts val="0"/>
              </a:spcBef>
              <a:spcAft>
                <a:spcPts val="0"/>
              </a:spcAft>
              <a:buClr>
                <a:srgbClr val="000000"/>
              </a:buClr>
              <a:buSzPts val="3600"/>
              <a:buFont typeface="Arial"/>
              <a:buNone/>
              <a:tabLst>
                <a:tab pos="230188" algn="l"/>
              </a:tabLst>
              <a:defRPr/>
            </a:pPr>
            <a:r>
              <a:rPr kumimoji="0" lang="en-US" sz="3600" b="1" i="0" u="none" strike="noStrike" kern="0" cap="none" spc="0" normalizeH="0" baseline="0" noProof="0" dirty="0">
                <a:ln>
                  <a:noFill/>
                </a:ln>
                <a:solidFill>
                  <a:srgbClr val="000000"/>
                </a:solidFill>
                <a:effectLst/>
                <a:uLnTx/>
                <a:uFillTx/>
                <a:latin typeface="Arial"/>
                <a:cs typeface="Arial"/>
                <a:sym typeface="Arial"/>
              </a:rPr>
              <a:t>Different Components of the System</a:t>
            </a:r>
          </a:p>
        </p:txBody>
      </p:sp>
      <p:pic>
        <p:nvPicPr>
          <p:cNvPr id="5" name="Picture 4" descr="Graphical user interface, diagram&#10;&#10;Description automatically generated">
            <a:extLst>
              <a:ext uri="{FF2B5EF4-FFF2-40B4-BE49-F238E27FC236}">
                <a16:creationId xmlns:a16="http://schemas.microsoft.com/office/drawing/2014/main" id="{35116C5C-6CBD-5D46-A58B-06351D5B7298}"/>
              </a:ext>
            </a:extLst>
          </p:cNvPr>
          <p:cNvPicPr>
            <a:picLocks noChangeAspect="1"/>
          </p:cNvPicPr>
          <p:nvPr/>
        </p:nvPicPr>
        <p:blipFill>
          <a:blip r:embed="rId2"/>
          <a:stretch>
            <a:fillRect/>
          </a:stretch>
        </p:blipFill>
        <p:spPr>
          <a:xfrm>
            <a:off x="5466000" y="1493837"/>
            <a:ext cx="3373199" cy="2342014"/>
          </a:xfrm>
          <a:prstGeom prst="rect">
            <a:avLst/>
          </a:prstGeom>
        </p:spPr>
      </p:pic>
    </p:spTree>
    <p:extLst>
      <p:ext uri="{BB962C8B-B14F-4D97-AF65-F5344CB8AC3E}">
        <p14:creationId xmlns:p14="http://schemas.microsoft.com/office/powerpoint/2010/main" val="2586720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furniture, chest of drawers&#10;&#10;Description automatically generated">
            <a:extLst>
              <a:ext uri="{FF2B5EF4-FFF2-40B4-BE49-F238E27FC236}">
                <a16:creationId xmlns:a16="http://schemas.microsoft.com/office/drawing/2014/main" id="{01A8F2A1-0734-6F43-9B55-0D37C5E96343}"/>
              </a:ext>
            </a:extLst>
          </p:cNvPr>
          <p:cNvPicPr>
            <a:picLocks noChangeAspect="1"/>
          </p:cNvPicPr>
          <p:nvPr/>
        </p:nvPicPr>
        <p:blipFill>
          <a:blip r:embed="rId2"/>
          <a:stretch>
            <a:fillRect/>
          </a:stretch>
        </p:blipFill>
        <p:spPr>
          <a:xfrm rot="16200000">
            <a:off x="1350487" y="-1350489"/>
            <a:ext cx="6477001" cy="9177976"/>
          </a:xfrm>
          <a:prstGeom prst="rect">
            <a:avLst/>
          </a:prstGeom>
        </p:spPr>
      </p:pic>
    </p:spTree>
    <p:extLst>
      <p:ext uri="{BB962C8B-B14F-4D97-AF65-F5344CB8AC3E}">
        <p14:creationId xmlns:p14="http://schemas.microsoft.com/office/powerpoint/2010/main" val="1615053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F273B2-E6CE-4D96-9822-2B8CB501D96D}"/>
              </a:ext>
            </a:extLst>
          </p:cNvPr>
          <p:cNvSpPr>
            <a:spLocks noGrp="1"/>
          </p:cNvSpPr>
          <p:nvPr>
            <p:ph type="body" idx="1"/>
          </p:nvPr>
        </p:nvSpPr>
        <p:spPr>
          <a:xfrm>
            <a:off x="304801" y="1493837"/>
            <a:ext cx="5190836" cy="4525963"/>
          </a:xfrm>
        </p:spPr>
        <p:txBody>
          <a:bodyPr/>
          <a:lstStyle/>
          <a:p>
            <a:r>
              <a:rPr lang="en-US" dirty="0"/>
              <a:t>Analytics &amp; Visualization</a:t>
            </a:r>
          </a:p>
          <a:p>
            <a:pPr lvl="1"/>
            <a:r>
              <a:rPr lang="en-US" dirty="0"/>
              <a:t>This dashboard application has a single index view that renders all the metrics to be displayed in the dashboard. A typical dashboard consists of a variety of small panels that contain metrics or visualizations.</a:t>
            </a:r>
          </a:p>
          <a:p>
            <a:pPr lvl="1"/>
            <a:r>
              <a:rPr lang="en-US" dirty="0"/>
              <a:t>We can have KPI’s  of the system</a:t>
            </a:r>
          </a:p>
          <a:p>
            <a:pPr marL="1144588" lvl="2" indent="-115888"/>
            <a:r>
              <a:rPr lang="en-US" sz="1400" dirty="0"/>
              <a:t>Message update frequency</a:t>
            </a:r>
          </a:p>
          <a:p>
            <a:pPr marL="1144588" lvl="2" indent="-115888"/>
            <a:r>
              <a:rPr lang="en-US" sz="1400" dirty="0"/>
              <a:t>Direction of communication</a:t>
            </a:r>
          </a:p>
          <a:p>
            <a:pPr marL="1144588" lvl="2" indent="-115888"/>
            <a:r>
              <a:rPr lang="en-US" sz="1400" dirty="0"/>
              <a:t>Message latency</a:t>
            </a:r>
          </a:p>
          <a:p>
            <a:pPr marL="1144588" lvl="2" indent="-115888"/>
            <a:r>
              <a:rPr lang="en-US" sz="1400" dirty="0"/>
              <a:t>Efficiency</a:t>
            </a:r>
          </a:p>
          <a:p>
            <a:pPr marL="1144588" lvl="2" indent="-115888"/>
            <a:r>
              <a:rPr lang="en-US" sz="1400" dirty="0"/>
              <a:t>Fault tolerance/reliability</a:t>
            </a:r>
            <a:endParaRPr lang="en-US" sz="250" dirty="0"/>
          </a:p>
          <a:p>
            <a:pPr lvl="1"/>
            <a:r>
              <a:rPr lang="en-US" dirty="0"/>
              <a:t>We can use Tableau or Power BI as the Visualization tools to view the KPI’s</a:t>
            </a:r>
          </a:p>
          <a:p>
            <a:pPr marL="1144588" lvl="2" indent="-115888"/>
            <a:endParaRPr lang="en-US" sz="1600" dirty="0"/>
          </a:p>
          <a:p>
            <a:pPr lvl="1"/>
            <a:endParaRPr lang="en-US" dirty="0"/>
          </a:p>
        </p:txBody>
      </p:sp>
      <p:sp>
        <p:nvSpPr>
          <p:cNvPr id="3" name="Text Placeholder 2">
            <a:extLst>
              <a:ext uri="{FF2B5EF4-FFF2-40B4-BE49-F238E27FC236}">
                <a16:creationId xmlns:a16="http://schemas.microsoft.com/office/drawing/2014/main" id="{A6ACAD22-D73D-4FC8-A847-1B5FB71FFABA}"/>
              </a:ext>
            </a:extLst>
          </p:cNvPr>
          <p:cNvSpPr>
            <a:spLocks noGrp="1"/>
          </p:cNvSpPr>
          <p:nvPr>
            <p:ph type="body" idx="2"/>
          </p:nvPr>
        </p:nvSpPr>
        <p:spPr/>
        <p:txBody>
          <a:bodyPr/>
          <a:lstStyle/>
          <a:p>
            <a:pPr marL="230188" marR="0" lvl="0" indent="-1588" algn="l" defTabSz="914400" rtl="0" eaLnBrk="1" fontAlgn="auto" latinLnBrk="0" hangingPunct="1">
              <a:lnSpc>
                <a:spcPct val="100000"/>
              </a:lnSpc>
              <a:spcBef>
                <a:spcPts val="0"/>
              </a:spcBef>
              <a:spcAft>
                <a:spcPts val="0"/>
              </a:spcAft>
              <a:buClr>
                <a:srgbClr val="000000"/>
              </a:buClr>
              <a:buSzPts val="3600"/>
              <a:buFont typeface="Arial"/>
              <a:buNone/>
              <a:tabLst>
                <a:tab pos="230188" algn="l"/>
              </a:tabLst>
              <a:defRPr/>
            </a:pPr>
            <a:r>
              <a:rPr kumimoji="0" lang="en-US" sz="3600" b="1" i="0" u="none" strike="noStrike" kern="0" cap="none" spc="0" normalizeH="0" baseline="0" noProof="0" dirty="0">
                <a:ln>
                  <a:noFill/>
                </a:ln>
                <a:solidFill>
                  <a:srgbClr val="000000"/>
                </a:solidFill>
                <a:effectLst/>
                <a:uLnTx/>
                <a:uFillTx/>
                <a:latin typeface="Arial"/>
                <a:cs typeface="Arial"/>
                <a:sym typeface="Arial"/>
              </a:rPr>
              <a:t>Different Components of the System</a:t>
            </a:r>
          </a:p>
        </p:txBody>
      </p:sp>
      <p:pic>
        <p:nvPicPr>
          <p:cNvPr id="5" name="Picture 4" descr="Diagram&#10;&#10;Description automatically generated">
            <a:extLst>
              <a:ext uri="{FF2B5EF4-FFF2-40B4-BE49-F238E27FC236}">
                <a16:creationId xmlns:a16="http://schemas.microsoft.com/office/drawing/2014/main" id="{01EBECEE-1EBA-3B44-9D37-2F3E97BFC9C3}"/>
              </a:ext>
            </a:extLst>
          </p:cNvPr>
          <p:cNvPicPr>
            <a:picLocks noChangeAspect="1"/>
          </p:cNvPicPr>
          <p:nvPr/>
        </p:nvPicPr>
        <p:blipFill>
          <a:blip r:embed="rId2"/>
          <a:stretch>
            <a:fillRect/>
          </a:stretch>
        </p:blipFill>
        <p:spPr>
          <a:xfrm>
            <a:off x="5466000" y="1493837"/>
            <a:ext cx="3373199" cy="2381431"/>
          </a:xfrm>
          <a:prstGeom prst="rect">
            <a:avLst/>
          </a:prstGeom>
        </p:spPr>
      </p:pic>
    </p:spTree>
    <p:extLst>
      <p:ext uri="{BB962C8B-B14F-4D97-AF65-F5344CB8AC3E}">
        <p14:creationId xmlns:p14="http://schemas.microsoft.com/office/powerpoint/2010/main" val="3661238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E4F786-FEB3-6246-904C-3CF0C30B5E4E}"/>
              </a:ext>
            </a:extLst>
          </p:cNvPr>
          <p:cNvSpPr>
            <a:spLocks noGrp="1"/>
          </p:cNvSpPr>
          <p:nvPr>
            <p:ph type="body" idx="1"/>
          </p:nvPr>
        </p:nvSpPr>
        <p:spPr/>
        <p:txBody>
          <a:bodyPr/>
          <a:lstStyle/>
          <a:p>
            <a:r>
              <a:rPr lang="en-US" sz="1500" dirty="0"/>
              <a:t>Let us consider the data that is being generated will be divided into different topics which are post, like, comment, share, direct message. These topics are then divided into partitions. Let us assume each kind of post has a unique id, each user has a unique id.</a:t>
            </a:r>
          </a:p>
          <a:p>
            <a:r>
              <a:rPr lang="en-US" sz="1500" dirty="0"/>
              <a:t>Based on the unique post id and unique user id, the data will be stored in the respective partitions.</a:t>
            </a:r>
          </a:p>
          <a:p>
            <a:r>
              <a:rPr lang="en-US" sz="1500" dirty="0"/>
              <a:t>The data will be divided into partitions based on the action like post, like </a:t>
            </a:r>
            <a:r>
              <a:rPr lang="en-US" sz="1500" dirty="0" err="1"/>
              <a:t>etc</a:t>
            </a:r>
            <a:r>
              <a:rPr lang="en-US" sz="1500" dirty="0"/>
              <a:t> and user id. This is done so that by default, the partition key is passed through a hashing function, which creates the partition assignment. That assures that all records produced with the same key will arrive at the same partition. Specifying a partition key enables keeping related events together in the same partition and in the exact order in which they were sent.</a:t>
            </a:r>
          </a:p>
          <a:p>
            <a:endParaRPr lang="en-US" sz="1500" dirty="0"/>
          </a:p>
          <a:p>
            <a:r>
              <a:rPr lang="en-US" sz="1500" dirty="0"/>
              <a:t>Ex: Let text post have a unique id of '1TEXT' and the user posted have 'Abdul_Kalam_abdul_kalam1@gmail.com' as user id.</a:t>
            </a:r>
          </a:p>
          <a:p>
            <a:endParaRPr lang="en-US" sz="1500" dirty="0"/>
          </a:p>
          <a:p>
            <a:r>
              <a:rPr lang="en-US" sz="1500" dirty="0"/>
              <a:t>Let us consider that a user 'Abdul Kalam' posts about his latest job "Happy to share that </a:t>
            </a:r>
            <a:r>
              <a:rPr lang="en-US" sz="1500" dirty="0" err="1"/>
              <a:t>Im</a:t>
            </a:r>
            <a:r>
              <a:rPr lang="en-US" sz="1500" dirty="0"/>
              <a:t> joining Google as Software Engineer !!!!".</a:t>
            </a:r>
          </a:p>
          <a:p>
            <a:endParaRPr lang="en-US" sz="1500" dirty="0"/>
          </a:p>
          <a:p>
            <a:endParaRPr lang="en-US" sz="1500" dirty="0"/>
          </a:p>
        </p:txBody>
      </p:sp>
      <p:sp>
        <p:nvSpPr>
          <p:cNvPr id="3" name="Text Placeholder 2">
            <a:extLst>
              <a:ext uri="{FF2B5EF4-FFF2-40B4-BE49-F238E27FC236}">
                <a16:creationId xmlns:a16="http://schemas.microsoft.com/office/drawing/2014/main" id="{76A20DD2-3FC2-DD49-8533-BAA74F1DD1F8}"/>
              </a:ext>
            </a:extLst>
          </p:cNvPr>
          <p:cNvSpPr>
            <a:spLocks noGrp="1"/>
          </p:cNvSpPr>
          <p:nvPr>
            <p:ph type="body" idx="2"/>
          </p:nvPr>
        </p:nvSpPr>
        <p:spPr/>
        <p:txBody>
          <a:bodyPr/>
          <a:lstStyle/>
          <a:p>
            <a:r>
              <a:rPr lang="en-US" dirty="0"/>
              <a:t>Let us consider an example:</a:t>
            </a:r>
          </a:p>
        </p:txBody>
      </p:sp>
    </p:spTree>
    <p:extLst>
      <p:ext uri="{BB962C8B-B14F-4D97-AF65-F5344CB8AC3E}">
        <p14:creationId xmlns:p14="http://schemas.microsoft.com/office/powerpoint/2010/main" val="3038534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451CE9-B871-DF43-AC47-68FA51CCBDCD}"/>
              </a:ext>
            </a:extLst>
          </p:cNvPr>
          <p:cNvSpPr>
            <a:spLocks noGrp="1"/>
          </p:cNvSpPr>
          <p:nvPr>
            <p:ph type="body" idx="1"/>
          </p:nvPr>
        </p:nvSpPr>
        <p:spPr/>
        <p:txBody>
          <a:bodyPr/>
          <a:lstStyle/>
          <a:p>
            <a:r>
              <a:rPr lang="en-US" sz="1500" dirty="0"/>
              <a:t>The data that is generated in JSON format.</a:t>
            </a:r>
          </a:p>
          <a:p>
            <a:r>
              <a:rPr lang="en-US" sz="1200" dirty="0" err="1"/>
              <a:t>user_action</a:t>
            </a:r>
            <a:r>
              <a:rPr lang="en-US" sz="1200" dirty="0"/>
              <a:t> {</a:t>
            </a:r>
          </a:p>
          <a:p>
            <a:r>
              <a:rPr lang="en-US" sz="1200" dirty="0"/>
              <a:t>	'action_id': 1 </a:t>
            </a:r>
          </a:p>
          <a:p>
            <a:r>
              <a:rPr lang="en-US" sz="1200" dirty="0"/>
              <a:t>	'action_name': POST</a:t>
            </a:r>
          </a:p>
          <a:p>
            <a:r>
              <a:rPr lang="en-US" sz="1200" dirty="0"/>
              <a:t>	'action_reference_id': 1275276452465</a:t>
            </a:r>
          </a:p>
          <a:p>
            <a:r>
              <a:rPr lang="en-US" sz="1200" dirty="0"/>
              <a:t>	'user_id': 'Abdul_Kalam_abdul_kalam1@gmail.com'</a:t>
            </a:r>
          </a:p>
          <a:p>
            <a:r>
              <a:rPr lang="en-US" sz="1200" dirty="0"/>
              <a:t>	'user_name': 'Abdul Kalam'</a:t>
            </a:r>
          </a:p>
          <a:p>
            <a:r>
              <a:rPr lang="en-US" sz="1200" dirty="0"/>
              <a:t>	'group_id': 100045</a:t>
            </a:r>
          </a:p>
          <a:p>
            <a:r>
              <a:rPr lang="en-US" sz="1200" dirty="0"/>
              <a:t>	'group_name': 'My Job Status'</a:t>
            </a:r>
          </a:p>
          <a:p>
            <a:r>
              <a:rPr lang="en-US" sz="1200" dirty="0"/>
              <a:t>	'group_description': 'Group in which we can post anything about our job.'</a:t>
            </a:r>
          </a:p>
          <a:p>
            <a:r>
              <a:rPr lang="en-US" sz="1200" dirty="0"/>
              <a:t>	'community_id': 200056</a:t>
            </a:r>
          </a:p>
          <a:p>
            <a:r>
              <a:rPr lang="en-US" sz="1200" dirty="0"/>
              <a:t>	</a:t>
            </a:r>
            <a:r>
              <a:rPr lang="en-US" sz="1200" dirty="0" err="1"/>
              <a:t>communtiy_name</a:t>
            </a:r>
            <a:r>
              <a:rPr lang="en-US" sz="1200" dirty="0"/>
              <a:t>: 'Job Community'</a:t>
            </a:r>
          </a:p>
          <a:p>
            <a:r>
              <a:rPr lang="en-US" sz="1200" dirty="0"/>
              <a:t>	'community_description': 'Community in which there are multiple groups for job search, sharing information about jobs etc.'</a:t>
            </a:r>
          </a:p>
          <a:p>
            <a:r>
              <a:rPr lang="en-US" sz="1200" dirty="0"/>
              <a:t>	''</a:t>
            </a:r>
            <a:r>
              <a:rPr lang="en-US" sz="1200" dirty="0" err="1"/>
              <a:t>action_data'_id</a:t>
            </a:r>
            <a:r>
              <a:rPr lang="en-US" sz="1200" dirty="0"/>
              <a:t>': '1TEXT'</a:t>
            </a:r>
          </a:p>
          <a:p>
            <a:r>
              <a:rPr lang="en-US" sz="1200" dirty="0"/>
              <a:t>	'action_description': 'POST_TEXT'</a:t>
            </a:r>
          </a:p>
          <a:p>
            <a:r>
              <a:rPr lang="en-US" sz="1200" dirty="0"/>
              <a:t>	'action_data': 'Happy to share that </a:t>
            </a:r>
            <a:r>
              <a:rPr lang="en-US" sz="1200" dirty="0" err="1"/>
              <a:t>Im</a:t>
            </a:r>
            <a:r>
              <a:rPr lang="en-US" sz="1200" dirty="0"/>
              <a:t> joining Google as Software Engineer !!!!'</a:t>
            </a:r>
          </a:p>
          <a:p>
            <a:r>
              <a:rPr lang="en-US" sz="1200" dirty="0"/>
              <a:t>	'timestamp': '2021-07-21 16:10:05'</a:t>
            </a:r>
          </a:p>
          <a:p>
            <a:r>
              <a:rPr lang="en-US" sz="1200" dirty="0"/>
              <a:t>}</a:t>
            </a:r>
          </a:p>
        </p:txBody>
      </p:sp>
      <p:sp>
        <p:nvSpPr>
          <p:cNvPr id="4" name="Text Placeholder 2">
            <a:extLst>
              <a:ext uri="{FF2B5EF4-FFF2-40B4-BE49-F238E27FC236}">
                <a16:creationId xmlns:a16="http://schemas.microsoft.com/office/drawing/2014/main" id="{7854A4F5-F1B9-7B47-9121-4E3E6B22597E}"/>
              </a:ext>
            </a:extLst>
          </p:cNvPr>
          <p:cNvSpPr>
            <a:spLocks noGrp="1"/>
          </p:cNvSpPr>
          <p:nvPr>
            <p:ph type="body" idx="2"/>
          </p:nvPr>
        </p:nvSpPr>
        <p:spPr>
          <a:xfrm>
            <a:off x="304800" y="152400"/>
            <a:ext cx="6324600" cy="1143000"/>
          </a:xfrm>
        </p:spPr>
        <p:txBody>
          <a:bodyPr/>
          <a:lstStyle/>
          <a:p>
            <a:r>
              <a:rPr lang="en-US" dirty="0"/>
              <a:t>Cont.</a:t>
            </a:r>
          </a:p>
        </p:txBody>
      </p:sp>
    </p:spTree>
    <p:extLst>
      <p:ext uri="{BB962C8B-B14F-4D97-AF65-F5344CB8AC3E}">
        <p14:creationId xmlns:p14="http://schemas.microsoft.com/office/powerpoint/2010/main" val="1366593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A37432-9267-B347-B3DE-EEBCEB4804DC}"/>
              </a:ext>
            </a:extLst>
          </p:cNvPr>
          <p:cNvSpPr>
            <a:spLocks noGrp="1"/>
          </p:cNvSpPr>
          <p:nvPr>
            <p:ph type="body" idx="1"/>
          </p:nvPr>
        </p:nvSpPr>
        <p:spPr>
          <a:xfrm>
            <a:off x="304800" y="1295400"/>
            <a:ext cx="8229600" cy="1555059"/>
          </a:xfrm>
        </p:spPr>
        <p:txBody>
          <a:bodyPr/>
          <a:lstStyle/>
          <a:p>
            <a:r>
              <a:rPr lang="en-US" sz="1200" dirty="0"/>
              <a:t>Now this will be considered under post topic, partition p0. Let us consider that this is the first post and hence the offset for this data is 1 in the respective partition.</a:t>
            </a:r>
          </a:p>
          <a:p>
            <a:r>
              <a:rPr lang="en-US" sz="1200" dirty="0"/>
              <a:t>Now this data will be sent to processing and will be stored in the form of documents in our database.</a:t>
            </a:r>
          </a:p>
          <a:p>
            <a:r>
              <a:rPr lang="en-IN" sz="1200" dirty="0"/>
              <a:t>MongoDB documents are formatted in </a:t>
            </a:r>
            <a:r>
              <a:rPr lang="en-IN" sz="1200" dirty="0">
                <a:hlinkClick r:id="rId2">
                  <a:extLst>
                    <a:ext uri="{A12FA001-AC4F-418D-AE19-62706E023703}">
                      <ahyp:hlinkClr xmlns:ahyp="http://schemas.microsoft.com/office/drawing/2018/hyperlinkcolor" val="tx"/>
                    </a:ext>
                  </a:extLst>
                </a:hlinkClick>
              </a:rPr>
              <a:t>BSON (an extended Binary form of JSON)</a:t>
            </a:r>
            <a:r>
              <a:rPr lang="en-IN" sz="1200" dirty="0"/>
              <a:t> , which provides us ultimate flexibility in structuring data of all types.</a:t>
            </a:r>
            <a:endParaRPr lang="en-US" sz="1200" dirty="0"/>
          </a:p>
          <a:p>
            <a:r>
              <a:rPr lang="en-US" sz="1200" dirty="0"/>
              <a:t>Let us assume the multiple keys are users, communities, groups, actions, posts, friends, likes, comments, shares, direct_messages. Now our above considered data point will be stored in users, communities, groups, actions, posts keys with data as respective values.</a:t>
            </a:r>
          </a:p>
        </p:txBody>
      </p:sp>
      <p:sp>
        <p:nvSpPr>
          <p:cNvPr id="3" name="Text Placeholder 2">
            <a:extLst>
              <a:ext uri="{FF2B5EF4-FFF2-40B4-BE49-F238E27FC236}">
                <a16:creationId xmlns:a16="http://schemas.microsoft.com/office/drawing/2014/main" id="{7E6C6BD1-B1C3-9046-AC1D-FA5CF9D7AD1E}"/>
              </a:ext>
            </a:extLst>
          </p:cNvPr>
          <p:cNvSpPr>
            <a:spLocks noGrp="1"/>
          </p:cNvSpPr>
          <p:nvPr>
            <p:ph type="body" idx="2"/>
          </p:nvPr>
        </p:nvSpPr>
        <p:spPr/>
        <p:txBody>
          <a:bodyPr/>
          <a:lstStyle/>
          <a:p>
            <a:r>
              <a:rPr lang="en-US" dirty="0"/>
              <a:t>Cont.</a:t>
            </a:r>
          </a:p>
        </p:txBody>
      </p:sp>
      <p:sp>
        <p:nvSpPr>
          <p:cNvPr id="4" name="TextBox 3">
            <a:extLst>
              <a:ext uri="{FF2B5EF4-FFF2-40B4-BE49-F238E27FC236}">
                <a16:creationId xmlns:a16="http://schemas.microsoft.com/office/drawing/2014/main" id="{68A544A5-A384-8F4B-8E86-EF7E9F70AEBC}"/>
              </a:ext>
            </a:extLst>
          </p:cNvPr>
          <p:cNvSpPr txBox="1"/>
          <p:nvPr/>
        </p:nvSpPr>
        <p:spPr>
          <a:xfrm>
            <a:off x="-1" y="3164681"/>
            <a:ext cx="4419599" cy="3477875"/>
          </a:xfrm>
          <a:prstGeom prst="rect">
            <a:avLst/>
          </a:prstGeom>
          <a:noFill/>
        </p:spPr>
        <p:txBody>
          <a:bodyPr wrap="square" rtlCol="0">
            <a:spAutoFit/>
          </a:bodyPr>
          <a:lstStyle/>
          <a:p>
            <a:r>
              <a:rPr lang="en-IN" sz="1000" dirty="0"/>
              <a:t>{"_id": ObjectId("5ce45d7606444f199acfba1e"),</a:t>
            </a:r>
            <a:endParaRPr lang="en-US" sz="1000" dirty="0"/>
          </a:p>
          <a:p>
            <a:r>
              <a:rPr lang="en-US" sz="1000" dirty="0"/>
              <a:t>'users' :{</a:t>
            </a:r>
          </a:p>
          <a:p>
            <a:r>
              <a:rPr lang="en-US" sz="1000" dirty="0"/>
              <a:t>	'user_id': 'Abdul_Kalam_abdul_kalam1@gmail.com'</a:t>
            </a:r>
          </a:p>
          <a:p>
            <a:r>
              <a:rPr lang="en-US" sz="1000" dirty="0"/>
              <a:t>	'user_name': 'Abdul Kalam’}</a:t>
            </a:r>
          </a:p>
          <a:p>
            <a:endParaRPr lang="en-US" sz="1000" dirty="0"/>
          </a:p>
          <a:p>
            <a:r>
              <a:rPr lang="en-US" sz="1000" dirty="0"/>
              <a:t>‘communities':{</a:t>
            </a:r>
          </a:p>
          <a:p>
            <a:r>
              <a:rPr lang="en-US" sz="1000" dirty="0"/>
              <a:t>	'user_id': 'Abdul_Kalam_abdul_kalam1@gmail.com'</a:t>
            </a:r>
          </a:p>
          <a:p>
            <a:r>
              <a:rPr lang="en-US" sz="1000" dirty="0"/>
              <a:t>	'action_reference_id': 1275276452465</a:t>
            </a:r>
          </a:p>
          <a:p>
            <a:r>
              <a:rPr lang="en-US" sz="1000" dirty="0"/>
              <a:t>	'community_id': 200056</a:t>
            </a:r>
          </a:p>
          <a:p>
            <a:r>
              <a:rPr lang="en-US" sz="1000" dirty="0"/>
              <a:t>	 'community_name' : 'Job Community'</a:t>
            </a:r>
          </a:p>
          <a:p>
            <a:r>
              <a:rPr lang="en-US" sz="1000" dirty="0"/>
              <a:t>	'community_description': 'Community in which there are multiple groups for job search, sharing information about jobs etc.'}</a:t>
            </a:r>
          </a:p>
          <a:p>
            <a:endParaRPr lang="en-US" sz="1000" dirty="0"/>
          </a:p>
          <a:p>
            <a:r>
              <a:rPr lang="en-US" sz="1000" dirty="0"/>
              <a:t>‘groups’:{</a:t>
            </a:r>
          </a:p>
          <a:p>
            <a:r>
              <a:rPr lang="en-US" sz="1000" dirty="0"/>
              <a:t>	'user_id': 'Abdul_Kalam_abdul_kalam1@gmail.com'</a:t>
            </a:r>
          </a:p>
          <a:p>
            <a:r>
              <a:rPr lang="en-US" sz="1000" dirty="0"/>
              <a:t>	'action_reference_id': 1275276452465</a:t>
            </a:r>
          </a:p>
          <a:p>
            <a:r>
              <a:rPr lang="en-US" sz="1000" dirty="0"/>
              <a:t>	'group_id': 100045</a:t>
            </a:r>
          </a:p>
          <a:p>
            <a:r>
              <a:rPr lang="en-US" sz="1000" dirty="0"/>
              <a:t>	'group_name': 'My Job Status'</a:t>
            </a:r>
          </a:p>
          <a:p>
            <a:r>
              <a:rPr lang="en-US" sz="1000" dirty="0"/>
              <a:t>	'group_description': 'Group in which we can post anything about our job.'}</a:t>
            </a:r>
          </a:p>
          <a:p>
            <a:endParaRPr lang="en-US" sz="1000" dirty="0"/>
          </a:p>
          <a:p>
            <a:endParaRPr lang="en-US" sz="1000" dirty="0"/>
          </a:p>
        </p:txBody>
      </p:sp>
      <p:sp>
        <p:nvSpPr>
          <p:cNvPr id="5" name="TextBox 4">
            <a:extLst>
              <a:ext uri="{FF2B5EF4-FFF2-40B4-BE49-F238E27FC236}">
                <a16:creationId xmlns:a16="http://schemas.microsoft.com/office/drawing/2014/main" id="{BD8F8236-2352-6346-A2CD-F930510455A1}"/>
              </a:ext>
            </a:extLst>
          </p:cNvPr>
          <p:cNvSpPr txBox="1"/>
          <p:nvPr/>
        </p:nvSpPr>
        <p:spPr>
          <a:xfrm>
            <a:off x="4724402" y="3164681"/>
            <a:ext cx="4130040" cy="3170099"/>
          </a:xfrm>
          <a:prstGeom prst="rect">
            <a:avLst/>
          </a:prstGeom>
          <a:noFill/>
        </p:spPr>
        <p:txBody>
          <a:bodyPr wrap="square" rtlCol="0">
            <a:spAutoFit/>
          </a:bodyPr>
          <a:lstStyle/>
          <a:p>
            <a:r>
              <a:rPr lang="en-US" sz="1000" dirty="0"/>
              <a:t>‘actions’:{</a:t>
            </a:r>
          </a:p>
          <a:p>
            <a:r>
              <a:rPr lang="en-US" sz="1000" dirty="0"/>
              <a:t>	'user_id': 'Abdul_Kalam_abdul_kalam1@gmail.com'</a:t>
            </a:r>
          </a:p>
          <a:p>
            <a:r>
              <a:rPr lang="en-US" sz="1000" dirty="0"/>
              <a:t>	'action_id': 1</a:t>
            </a:r>
          </a:p>
          <a:p>
            <a:r>
              <a:rPr lang="en-US" sz="1000" dirty="0"/>
              <a:t>	'action_reference_id': 1275276452465</a:t>
            </a:r>
          </a:p>
          <a:p>
            <a:r>
              <a:rPr lang="en-US" sz="1000" dirty="0"/>
              <a:t>	''</a:t>
            </a:r>
            <a:r>
              <a:rPr lang="en-US" sz="1000" dirty="0" err="1"/>
              <a:t>action_data'_id</a:t>
            </a:r>
            <a:r>
              <a:rPr lang="en-US" sz="1000" dirty="0"/>
              <a:t>': '1TEXT'</a:t>
            </a:r>
          </a:p>
          <a:p>
            <a:r>
              <a:rPr lang="en-US" sz="1000" dirty="0"/>
              <a:t>	'action_name': 'POST'</a:t>
            </a:r>
          </a:p>
          <a:p>
            <a:r>
              <a:rPr lang="en-US" sz="1000" dirty="0"/>
              <a:t>	'is_owner': 'YES'</a:t>
            </a:r>
          </a:p>
          <a:p>
            <a:r>
              <a:rPr lang="en-US" sz="1000" dirty="0"/>
              <a:t>	'action_owner_id': 'Abdul_Kalam_abdul_kalam1@gmail.com'</a:t>
            </a:r>
          </a:p>
          <a:p>
            <a:r>
              <a:rPr lang="en-US" sz="1000" dirty="0"/>
              <a:t>	'receiver_id': 'NONE'</a:t>
            </a:r>
          </a:p>
          <a:p>
            <a:r>
              <a:rPr lang="en-US" sz="1000" dirty="0"/>
              <a:t>	'timestamp': '2021-07-21 16:10:05’}</a:t>
            </a:r>
          </a:p>
          <a:p>
            <a:endParaRPr lang="en-US" sz="1000" dirty="0"/>
          </a:p>
          <a:p>
            <a:r>
              <a:rPr lang="en-US" sz="1000" dirty="0"/>
              <a:t>‘posts’:{</a:t>
            </a:r>
          </a:p>
          <a:p>
            <a:r>
              <a:rPr lang="en-US" sz="1000" dirty="0"/>
              <a:t>	'action_reference_id': 1275276452465</a:t>
            </a:r>
          </a:p>
          <a:p>
            <a:r>
              <a:rPr lang="en-US" sz="1000" dirty="0"/>
              <a:t>	'action_name': 'POST'</a:t>
            </a:r>
          </a:p>
          <a:p>
            <a:r>
              <a:rPr lang="en-US" sz="1000" dirty="0"/>
              <a:t>	'action_description': 'POST_TEXT'</a:t>
            </a:r>
          </a:p>
          <a:p>
            <a:r>
              <a:rPr lang="en-US" sz="1000" dirty="0"/>
              <a:t>	'action_data': 'hoy8ghIUGAYIGHYGHQUOhouhoihoiJHUHOIHIJOIj696479874208408y'(Encrypted text) }}</a:t>
            </a:r>
          </a:p>
          <a:p>
            <a:endParaRPr lang="en-US" sz="1000" dirty="0"/>
          </a:p>
        </p:txBody>
      </p:sp>
    </p:spTree>
    <p:extLst>
      <p:ext uri="{BB962C8B-B14F-4D97-AF65-F5344CB8AC3E}">
        <p14:creationId xmlns:p14="http://schemas.microsoft.com/office/powerpoint/2010/main" val="2125035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2EA153-DE60-4018-9A1A-098F9217F6F7}"/>
              </a:ext>
            </a:extLst>
          </p:cNvPr>
          <p:cNvSpPr>
            <a:spLocks noGrp="1"/>
          </p:cNvSpPr>
          <p:nvPr>
            <p:ph type="body" idx="1"/>
          </p:nvPr>
        </p:nvSpPr>
        <p:spPr/>
        <p:txBody>
          <a:bodyPr/>
          <a:lstStyle/>
          <a:p>
            <a:r>
              <a:rPr lang="en-US" dirty="0">
                <a:hlinkClick r:id="rId2"/>
              </a:rPr>
              <a:t>https://drive.google.com/file/d/1dqGg_zoCXJwD6JYQidb1D7any3YTxMsy/view?usp=sharing</a:t>
            </a:r>
            <a:r>
              <a:rPr lang="en-US" dirty="0"/>
              <a:t> </a:t>
            </a:r>
          </a:p>
        </p:txBody>
      </p:sp>
      <p:sp>
        <p:nvSpPr>
          <p:cNvPr id="3" name="Text Placeholder 2">
            <a:extLst>
              <a:ext uri="{FF2B5EF4-FFF2-40B4-BE49-F238E27FC236}">
                <a16:creationId xmlns:a16="http://schemas.microsoft.com/office/drawing/2014/main" id="{25954CC4-8E0A-48F1-BF80-B7BB6DD6631E}"/>
              </a:ext>
            </a:extLst>
          </p:cNvPr>
          <p:cNvSpPr>
            <a:spLocks noGrp="1"/>
          </p:cNvSpPr>
          <p:nvPr>
            <p:ph type="body" idx="2"/>
          </p:nvPr>
        </p:nvSpPr>
        <p:spPr/>
        <p:txBody>
          <a:bodyPr/>
          <a:lstStyle/>
          <a:p>
            <a:r>
              <a:rPr lang="en-US" dirty="0"/>
              <a:t>Video for Part-1</a:t>
            </a:r>
          </a:p>
        </p:txBody>
      </p:sp>
    </p:spTree>
    <p:extLst>
      <p:ext uri="{BB962C8B-B14F-4D97-AF65-F5344CB8AC3E}">
        <p14:creationId xmlns:p14="http://schemas.microsoft.com/office/powerpoint/2010/main" val="3072228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8DDB50-73C9-C040-818D-8544FB3BF0D1}"/>
              </a:ext>
            </a:extLst>
          </p:cNvPr>
          <p:cNvSpPr>
            <a:spLocks noGrp="1"/>
          </p:cNvSpPr>
          <p:nvPr>
            <p:ph type="title"/>
          </p:nvPr>
        </p:nvSpPr>
        <p:spPr/>
        <p:txBody>
          <a:bodyPr/>
          <a:lstStyle/>
          <a:p>
            <a:r>
              <a:rPr lang="en-US" dirty="0"/>
              <a:t>Assignment Part - 2</a:t>
            </a:r>
          </a:p>
        </p:txBody>
      </p:sp>
    </p:spTree>
    <p:extLst>
      <p:ext uri="{BB962C8B-B14F-4D97-AF65-F5344CB8AC3E}">
        <p14:creationId xmlns:p14="http://schemas.microsoft.com/office/powerpoint/2010/main" val="1027210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756E2B-8ED4-43B0-88AA-02CBF6B1422D}"/>
              </a:ext>
            </a:extLst>
          </p:cNvPr>
          <p:cNvSpPr>
            <a:spLocks noGrp="1"/>
          </p:cNvSpPr>
          <p:nvPr>
            <p:ph type="body" idx="1"/>
          </p:nvPr>
        </p:nvSpPr>
        <p:spPr/>
        <p:txBody>
          <a:bodyPr/>
          <a:lstStyle/>
          <a:p>
            <a:pPr marL="571500" indent="-342900">
              <a:buFont typeface="Arial" panose="020B0604020202020204" pitchFamily="34" charset="0"/>
              <a:buChar char="•"/>
            </a:pPr>
            <a:r>
              <a:rPr lang="en-US" sz="2000" dirty="0"/>
              <a:t>To build a private community app which will allow people to create a specific community and invite other users to join that community. Each community itself should work as a social network.</a:t>
            </a:r>
          </a:p>
          <a:p>
            <a:pPr marL="571500" indent="-342900">
              <a:buFont typeface="Arial" panose="020B0604020202020204" pitchFamily="34" charset="0"/>
              <a:buChar char="•"/>
            </a:pPr>
            <a:r>
              <a:rPr lang="en-US" sz="2000" dirty="0"/>
              <a:t>Any user in any community can</a:t>
            </a:r>
          </a:p>
          <a:p>
            <a:pPr marL="687388" lvl="1" indent="-1588"/>
            <a:r>
              <a:rPr lang="en-US" dirty="0"/>
              <a:t>do various types of posts (including text, images, videos) in community that will show up in feed of other users, interact with the posts of other users (like, comment, share etc.).</a:t>
            </a:r>
          </a:p>
          <a:p>
            <a:pPr marL="687388" lvl="1" indent="-1588"/>
            <a:r>
              <a:rPr lang="en-US" dirty="0"/>
              <a:t>do conversation with other users via Direct messaging or there can be various user discussion groups within that community where multiple users can do conversations.</a:t>
            </a:r>
          </a:p>
          <a:p>
            <a:pPr marL="571500" indent="-342900">
              <a:buFont typeface="Arial" panose="020B0604020202020204" pitchFamily="34" charset="0"/>
              <a:buChar char="•"/>
            </a:pPr>
            <a:r>
              <a:rPr lang="en-US" sz="2000" dirty="0"/>
              <a:t>To design a scalable solution for the same using Big Data Technologies with the help of the system can efficiently scale to millions/billions of users and fulfill their requests in an efficient way. </a:t>
            </a:r>
          </a:p>
          <a:p>
            <a:pPr marL="571500" indent="-342900">
              <a:buFont typeface="Arial" panose="020B0604020202020204" pitchFamily="34" charset="0"/>
              <a:buChar char="•"/>
            </a:pPr>
            <a:r>
              <a:rPr lang="en-US" sz="2000" dirty="0"/>
              <a:t>To get insights/analytics for further use of organization.</a:t>
            </a:r>
          </a:p>
        </p:txBody>
      </p:sp>
      <p:sp>
        <p:nvSpPr>
          <p:cNvPr id="3" name="Text Placeholder 2">
            <a:extLst>
              <a:ext uri="{FF2B5EF4-FFF2-40B4-BE49-F238E27FC236}">
                <a16:creationId xmlns:a16="http://schemas.microsoft.com/office/drawing/2014/main" id="{2FDA903C-6DC1-4A81-A614-48C6BE091406}"/>
              </a:ext>
            </a:extLst>
          </p:cNvPr>
          <p:cNvSpPr>
            <a:spLocks noGrp="1"/>
          </p:cNvSpPr>
          <p:nvPr>
            <p:ph type="body" idx="2"/>
          </p:nvPr>
        </p:nvSpPr>
        <p:spPr/>
        <p:txBody>
          <a:bodyPr/>
          <a:lstStyle/>
          <a:p>
            <a:r>
              <a:rPr lang="en-US" dirty="0"/>
              <a:t>Problem Statement</a:t>
            </a:r>
          </a:p>
        </p:txBody>
      </p:sp>
    </p:spTree>
    <p:extLst>
      <p:ext uri="{BB962C8B-B14F-4D97-AF65-F5344CB8AC3E}">
        <p14:creationId xmlns:p14="http://schemas.microsoft.com/office/powerpoint/2010/main" val="401730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E9DB69-9896-A244-A3A9-476496DFF25E}"/>
              </a:ext>
            </a:extLst>
          </p:cNvPr>
          <p:cNvSpPr>
            <a:spLocks noGrp="1"/>
          </p:cNvSpPr>
          <p:nvPr>
            <p:ph type="body" idx="1"/>
          </p:nvPr>
        </p:nvSpPr>
        <p:spPr/>
        <p:txBody>
          <a:bodyPr/>
          <a:lstStyle/>
          <a:p>
            <a:r>
              <a:rPr lang="en-US" dirty="0"/>
              <a:t>The code files, log files, respective screenshots, video recording are uploaded along with this document.</a:t>
            </a:r>
          </a:p>
        </p:txBody>
      </p:sp>
      <p:sp>
        <p:nvSpPr>
          <p:cNvPr id="3" name="Text Placeholder 2">
            <a:extLst>
              <a:ext uri="{FF2B5EF4-FFF2-40B4-BE49-F238E27FC236}">
                <a16:creationId xmlns:a16="http://schemas.microsoft.com/office/drawing/2014/main" id="{FB5EFA81-7779-1C41-9788-ED044B8BC97E}"/>
              </a:ext>
            </a:extLst>
          </p:cNvPr>
          <p:cNvSpPr>
            <a:spLocks noGrp="1"/>
          </p:cNvSpPr>
          <p:nvPr>
            <p:ph type="body" idx="2"/>
          </p:nvPr>
        </p:nvSpPr>
        <p:spPr/>
        <p:txBody>
          <a:bodyPr/>
          <a:lstStyle/>
          <a:p>
            <a:r>
              <a:rPr lang="en-US" dirty="0"/>
              <a:t>Note</a:t>
            </a:r>
          </a:p>
        </p:txBody>
      </p:sp>
    </p:spTree>
    <p:extLst>
      <p:ext uri="{BB962C8B-B14F-4D97-AF65-F5344CB8AC3E}">
        <p14:creationId xmlns:p14="http://schemas.microsoft.com/office/powerpoint/2010/main" val="1282568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24C442-249F-E54C-83D6-E99ED5E686C7}"/>
              </a:ext>
            </a:extLst>
          </p:cNvPr>
          <p:cNvSpPr>
            <a:spLocks noGrp="1"/>
          </p:cNvSpPr>
          <p:nvPr>
            <p:ph type="body" idx="1"/>
          </p:nvPr>
        </p:nvSpPr>
        <p:spPr/>
        <p:txBody>
          <a:bodyPr/>
          <a:lstStyle/>
          <a:p>
            <a:endParaRPr lang="en-US" dirty="0"/>
          </a:p>
        </p:txBody>
      </p:sp>
      <p:sp>
        <p:nvSpPr>
          <p:cNvPr id="3" name="Text Placeholder 2">
            <a:extLst>
              <a:ext uri="{FF2B5EF4-FFF2-40B4-BE49-F238E27FC236}">
                <a16:creationId xmlns:a16="http://schemas.microsoft.com/office/drawing/2014/main" id="{C6B1C493-74DA-7F48-8EB9-8EC631611B19}"/>
              </a:ext>
            </a:extLst>
          </p:cNvPr>
          <p:cNvSpPr>
            <a:spLocks noGrp="1"/>
          </p:cNvSpPr>
          <p:nvPr>
            <p:ph type="body" idx="2"/>
          </p:nvPr>
        </p:nvSpPr>
        <p:spPr/>
        <p:txBody>
          <a:bodyPr/>
          <a:lstStyle/>
          <a:p>
            <a:r>
              <a:rPr lang="en-US" dirty="0"/>
              <a:t>Producer (Kafka)</a:t>
            </a:r>
          </a:p>
        </p:txBody>
      </p:sp>
      <p:pic>
        <p:nvPicPr>
          <p:cNvPr id="5" name="Picture 4" descr="A picture containing text, computer, screenshot&#10;&#10;Description automatically generated">
            <a:extLst>
              <a:ext uri="{FF2B5EF4-FFF2-40B4-BE49-F238E27FC236}">
                <a16:creationId xmlns:a16="http://schemas.microsoft.com/office/drawing/2014/main" id="{51C312C1-06F6-D749-B9C6-656551D9CAE1}"/>
              </a:ext>
            </a:extLst>
          </p:cNvPr>
          <p:cNvPicPr>
            <a:picLocks noChangeAspect="1"/>
          </p:cNvPicPr>
          <p:nvPr/>
        </p:nvPicPr>
        <p:blipFill>
          <a:blip r:embed="rId2"/>
          <a:stretch>
            <a:fillRect/>
          </a:stretch>
        </p:blipFill>
        <p:spPr>
          <a:xfrm>
            <a:off x="0" y="1185068"/>
            <a:ext cx="9144000" cy="5143500"/>
          </a:xfrm>
          <a:prstGeom prst="rect">
            <a:avLst/>
          </a:prstGeom>
        </p:spPr>
      </p:pic>
    </p:spTree>
    <p:extLst>
      <p:ext uri="{BB962C8B-B14F-4D97-AF65-F5344CB8AC3E}">
        <p14:creationId xmlns:p14="http://schemas.microsoft.com/office/powerpoint/2010/main" val="4086706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2BC7DF-AEE0-174B-9EB7-990771E6515F}"/>
              </a:ext>
            </a:extLst>
          </p:cNvPr>
          <p:cNvSpPr>
            <a:spLocks noGrp="1"/>
          </p:cNvSpPr>
          <p:nvPr>
            <p:ph type="body" idx="1"/>
          </p:nvPr>
        </p:nvSpPr>
        <p:spPr/>
        <p:txBody>
          <a:bodyPr/>
          <a:lstStyle/>
          <a:p>
            <a:endParaRPr lang="en-US" dirty="0"/>
          </a:p>
        </p:txBody>
      </p:sp>
      <p:sp>
        <p:nvSpPr>
          <p:cNvPr id="3" name="Text Placeholder 2">
            <a:extLst>
              <a:ext uri="{FF2B5EF4-FFF2-40B4-BE49-F238E27FC236}">
                <a16:creationId xmlns:a16="http://schemas.microsoft.com/office/drawing/2014/main" id="{4BC2A6BC-B39B-5B4F-A5AD-C46FF8E3B0B9}"/>
              </a:ext>
            </a:extLst>
          </p:cNvPr>
          <p:cNvSpPr>
            <a:spLocks noGrp="1"/>
          </p:cNvSpPr>
          <p:nvPr>
            <p:ph type="body" idx="2"/>
          </p:nvPr>
        </p:nvSpPr>
        <p:spPr/>
        <p:txBody>
          <a:bodyPr/>
          <a:lstStyle/>
          <a:p>
            <a:r>
              <a:rPr lang="en-US" dirty="0"/>
              <a:t>Consumer (Kafka)</a:t>
            </a:r>
          </a:p>
        </p:txBody>
      </p:sp>
      <p:pic>
        <p:nvPicPr>
          <p:cNvPr id="5" name="Picture 4" descr="Text&#10;&#10;Description automatically generated">
            <a:extLst>
              <a:ext uri="{FF2B5EF4-FFF2-40B4-BE49-F238E27FC236}">
                <a16:creationId xmlns:a16="http://schemas.microsoft.com/office/drawing/2014/main" id="{7BDFCF50-DA88-F342-AD7B-731D33D9B2AE}"/>
              </a:ext>
            </a:extLst>
          </p:cNvPr>
          <p:cNvPicPr>
            <a:picLocks noChangeAspect="1"/>
          </p:cNvPicPr>
          <p:nvPr/>
        </p:nvPicPr>
        <p:blipFill>
          <a:blip r:embed="rId2"/>
          <a:stretch>
            <a:fillRect/>
          </a:stretch>
        </p:blipFill>
        <p:spPr>
          <a:xfrm>
            <a:off x="0" y="1238646"/>
            <a:ext cx="9144000" cy="5036344"/>
          </a:xfrm>
          <a:prstGeom prst="rect">
            <a:avLst/>
          </a:prstGeom>
        </p:spPr>
      </p:pic>
    </p:spTree>
    <p:extLst>
      <p:ext uri="{BB962C8B-B14F-4D97-AF65-F5344CB8AC3E}">
        <p14:creationId xmlns:p14="http://schemas.microsoft.com/office/powerpoint/2010/main" val="1252026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2568B4-3319-AC43-B2B9-77372B96BC80}"/>
              </a:ext>
            </a:extLst>
          </p:cNvPr>
          <p:cNvSpPr>
            <a:spLocks noGrp="1"/>
          </p:cNvSpPr>
          <p:nvPr>
            <p:ph type="body" idx="1"/>
          </p:nvPr>
        </p:nvSpPr>
        <p:spPr/>
        <p:txBody>
          <a:bodyPr/>
          <a:lstStyle/>
          <a:p>
            <a:endParaRPr lang="en-US" dirty="0"/>
          </a:p>
        </p:txBody>
      </p:sp>
      <p:sp>
        <p:nvSpPr>
          <p:cNvPr id="3" name="Text Placeholder 2">
            <a:extLst>
              <a:ext uri="{FF2B5EF4-FFF2-40B4-BE49-F238E27FC236}">
                <a16:creationId xmlns:a16="http://schemas.microsoft.com/office/drawing/2014/main" id="{1024655B-3496-5C4E-8E81-89ECA1A1F500}"/>
              </a:ext>
            </a:extLst>
          </p:cNvPr>
          <p:cNvSpPr>
            <a:spLocks noGrp="1"/>
          </p:cNvSpPr>
          <p:nvPr>
            <p:ph type="body" idx="2"/>
          </p:nvPr>
        </p:nvSpPr>
        <p:spPr/>
        <p:txBody>
          <a:bodyPr/>
          <a:lstStyle/>
          <a:p>
            <a:r>
              <a:rPr lang="en-US" dirty="0"/>
              <a:t>Spark Streaming (SQL)</a:t>
            </a:r>
          </a:p>
        </p:txBody>
      </p:sp>
      <p:pic>
        <p:nvPicPr>
          <p:cNvPr id="5" name="Picture 4" descr="Graphical user interface&#10;&#10;Description automatically generated">
            <a:extLst>
              <a:ext uri="{FF2B5EF4-FFF2-40B4-BE49-F238E27FC236}">
                <a16:creationId xmlns:a16="http://schemas.microsoft.com/office/drawing/2014/main" id="{93FD0E0C-9E3E-5C4C-88E0-839AD0D09C47}"/>
              </a:ext>
            </a:extLst>
          </p:cNvPr>
          <p:cNvPicPr>
            <a:picLocks noChangeAspect="1"/>
          </p:cNvPicPr>
          <p:nvPr/>
        </p:nvPicPr>
        <p:blipFill>
          <a:blip r:embed="rId2"/>
          <a:stretch>
            <a:fillRect/>
          </a:stretch>
        </p:blipFill>
        <p:spPr>
          <a:xfrm>
            <a:off x="0" y="1295400"/>
            <a:ext cx="9144000" cy="5136356"/>
          </a:xfrm>
          <a:prstGeom prst="rect">
            <a:avLst/>
          </a:prstGeom>
        </p:spPr>
      </p:pic>
    </p:spTree>
    <p:extLst>
      <p:ext uri="{BB962C8B-B14F-4D97-AF65-F5344CB8AC3E}">
        <p14:creationId xmlns:p14="http://schemas.microsoft.com/office/powerpoint/2010/main" val="3554997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A6CC9D-93DA-4F42-9A7B-4D9114712534}"/>
              </a:ext>
            </a:extLst>
          </p:cNvPr>
          <p:cNvSpPr>
            <a:spLocks noGrp="1"/>
          </p:cNvSpPr>
          <p:nvPr>
            <p:ph type="body" idx="1"/>
          </p:nvPr>
        </p:nvSpPr>
        <p:spPr/>
        <p:txBody>
          <a:bodyPr/>
          <a:lstStyle/>
          <a:p>
            <a:endParaRPr lang="en-US" dirty="0"/>
          </a:p>
        </p:txBody>
      </p:sp>
      <p:sp>
        <p:nvSpPr>
          <p:cNvPr id="3" name="Text Placeholder 2">
            <a:extLst>
              <a:ext uri="{FF2B5EF4-FFF2-40B4-BE49-F238E27FC236}">
                <a16:creationId xmlns:a16="http://schemas.microsoft.com/office/drawing/2014/main" id="{86BCD55C-E402-E941-AC08-9EADE3F8E097}"/>
              </a:ext>
            </a:extLst>
          </p:cNvPr>
          <p:cNvSpPr>
            <a:spLocks noGrp="1"/>
          </p:cNvSpPr>
          <p:nvPr>
            <p:ph type="body" idx="2"/>
          </p:nvPr>
        </p:nvSpPr>
        <p:spPr/>
        <p:txBody>
          <a:bodyPr/>
          <a:lstStyle/>
          <a:p>
            <a:r>
              <a:rPr lang="en-US" dirty="0"/>
              <a:t>MongoDB</a:t>
            </a:r>
          </a:p>
        </p:txBody>
      </p:sp>
      <p:pic>
        <p:nvPicPr>
          <p:cNvPr id="5" name="Picture 4" descr="Text&#10;&#10;Description automatically generated">
            <a:extLst>
              <a:ext uri="{FF2B5EF4-FFF2-40B4-BE49-F238E27FC236}">
                <a16:creationId xmlns:a16="http://schemas.microsoft.com/office/drawing/2014/main" id="{DA2021CA-0C33-A441-A16F-6A6F9EBFF9D8}"/>
              </a:ext>
            </a:extLst>
          </p:cNvPr>
          <p:cNvPicPr>
            <a:picLocks noChangeAspect="1"/>
          </p:cNvPicPr>
          <p:nvPr/>
        </p:nvPicPr>
        <p:blipFill>
          <a:blip r:embed="rId2"/>
          <a:stretch>
            <a:fillRect/>
          </a:stretch>
        </p:blipFill>
        <p:spPr>
          <a:xfrm>
            <a:off x="0" y="1295400"/>
            <a:ext cx="9144000" cy="5036344"/>
          </a:xfrm>
          <a:prstGeom prst="rect">
            <a:avLst/>
          </a:prstGeom>
        </p:spPr>
      </p:pic>
    </p:spTree>
    <p:extLst>
      <p:ext uri="{BB962C8B-B14F-4D97-AF65-F5344CB8AC3E}">
        <p14:creationId xmlns:p14="http://schemas.microsoft.com/office/powerpoint/2010/main" val="2978567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6CF6A5-8F12-584F-BFBB-4966B728A601}"/>
              </a:ext>
            </a:extLst>
          </p:cNvPr>
          <p:cNvSpPr>
            <a:spLocks noGrp="1"/>
          </p:cNvSpPr>
          <p:nvPr>
            <p:ph type="body" idx="2"/>
          </p:nvPr>
        </p:nvSpPr>
        <p:spPr/>
        <p:txBody>
          <a:bodyPr/>
          <a:lstStyle/>
          <a:p>
            <a:r>
              <a:rPr lang="en-US" dirty="0"/>
              <a:t>Dashboard (Kibana)</a:t>
            </a:r>
          </a:p>
        </p:txBody>
      </p:sp>
      <p:pic>
        <p:nvPicPr>
          <p:cNvPr id="5" name="Picture 4" descr="A screenshot of a computer&#10;&#10;Description automatically generated with medium confidence">
            <a:extLst>
              <a:ext uri="{FF2B5EF4-FFF2-40B4-BE49-F238E27FC236}">
                <a16:creationId xmlns:a16="http://schemas.microsoft.com/office/drawing/2014/main" id="{D08DB449-AF13-1146-BF12-20495BE681F3}"/>
              </a:ext>
            </a:extLst>
          </p:cNvPr>
          <p:cNvPicPr>
            <a:picLocks noChangeAspect="1"/>
          </p:cNvPicPr>
          <p:nvPr/>
        </p:nvPicPr>
        <p:blipFill>
          <a:blip r:embed="rId2"/>
          <a:stretch>
            <a:fillRect/>
          </a:stretch>
        </p:blipFill>
        <p:spPr>
          <a:xfrm>
            <a:off x="41506" y="1295400"/>
            <a:ext cx="4547300" cy="2703512"/>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A1F6F7CA-D101-8446-A6D5-4D56031C6A63}"/>
              </a:ext>
            </a:extLst>
          </p:cNvPr>
          <p:cNvPicPr>
            <a:picLocks noChangeAspect="1"/>
          </p:cNvPicPr>
          <p:nvPr/>
        </p:nvPicPr>
        <p:blipFill>
          <a:blip r:embed="rId3"/>
          <a:stretch>
            <a:fillRect/>
          </a:stretch>
        </p:blipFill>
        <p:spPr>
          <a:xfrm>
            <a:off x="41507" y="3862934"/>
            <a:ext cx="4547300" cy="2707065"/>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A52D6C60-A084-0243-915B-33B329C01BE2}"/>
              </a:ext>
            </a:extLst>
          </p:cNvPr>
          <p:cNvPicPr>
            <a:picLocks noChangeAspect="1"/>
          </p:cNvPicPr>
          <p:nvPr/>
        </p:nvPicPr>
        <p:blipFill>
          <a:blip r:embed="rId4"/>
          <a:stretch>
            <a:fillRect/>
          </a:stretch>
        </p:blipFill>
        <p:spPr>
          <a:xfrm>
            <a:off x="4588806" y="1295400"/>
            <a:ext cx="4539828" cy="2688430"/>
          </a:xfrm>
          <a:prstGeom prst="rect">
            <a:avLst/>
          </a:prstGeom>
        </p:spPr>
      </p:pic>
    </p:spTree>
    <p:extLst>
      <p:ext uri="{BB962C8B-B14F-4D97-AF65-F5344CB8AC3E}">
        <p14:creationId xmlns:p14="http://schemas.microsoft.com/office/powerpoint/2010/main" val="391034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738659-F9D8-204A-B10A-F0F9CB4237CE}"/>
              </a:ext>
            </a:extLst>
          </p:cNvPr>
          <p:cNvSpPr>
            <a:spLocks noGrp="1"/>
          </p:cNvSpPr>
          <p:nvPr>
            <p:ph type="body" idx="1"/>
          </p:nvPr>
        </p:nvSpPr>
        <p:spPr/>
        <p:txBody>
          <a:bodyPr/>
          <a:lstStyle/>
          <a:p>
            <a:r>
              <a:rPr lang="en-US" dirty="0">
                <a:hlinkClick r:id="rId2"/>
              </a:rPr>
              <a:t>https://drive.google.com/file/d/1ReKSMAwf92_Sw1NkF9BvP-2wlnXUWZGQ/view?usp=sharing</a:t>
            </a:r>
            <a:endParaRPr lang="en-US" dirty="0"/>
          </a:p>
          <a:p>
            <a:endParaRPr lang="en-US" dirty="0"/>
          </a:p>
        </p:txBody>
      </p:sp>
      <p:sp>
        <p:nvSpPr>
          <p:cNvPr id="3" name="Text Placeholder 2">
            <a:extLst>
              <a:ext uri="{FF2B5EF4-FFF2-40B4-BE49-F238E27FC236}">
                <a16:creationId xmlns:a16="http://schemas.microsoft.com/office/drawing/2014/main" id="{863A2E43-99DC-464F-BB12-11DAAC66CBA0}"/>
              </a:ext>
            </a:extLst>
          </p:cNvPr>
          <p:cNvSpPr>
            <a:spLocks noGrp="1"/>
          </p:cNvSpPr>
          <p:nvPr>
            <p:ph type="body" idx="2"/>
          </p:nvPr>
        </p:nvSpPr>
        <p:spPr/>
        <p:txBody>
          <a:bodyPr/>
          <a:lstStyle/>
          <a:p>
            <a:r>
              <a:rPr lang="en-US" dirty="0"/>
              <a:t>Video for Part-2</a:t>
            </a:r>
          </a:p>
        </p:txBody>
      </p:sp>
    </p:spTree>
    <p:extLst>
      <p:ext uri="{BB962C8B-B14F-4D97-AF65-F5344CB8AC3E}">
        <p14:creationId xmlns:p14="http://schemas.microsoft.com/office/powerpoint/2010/main" val="3815924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C23F28-74DE-403C-9723-6FB9E27D66EC}"/>
              </a:ext>
            </a:extLst>
          </p:cNvPr>
          <p:cNvSpPr>
            <a:spLocks noGrp="1"/>
          </p:cNvSpPr>
          <p:nvPr>
            <p:ph type="body" idx="1"/>
          </p:nvPr>
        </p:nvSpPr>
        <p:spPr/>
        <p:txBody>
          <a:bodyPr/>
          <a:lstStyle/>
          <a:p>
            <a:pPr marL="685800" indent="-457200">
              <a:buAutoNum type="arabicPeriod"/>
            </a:pPr>
            <a:r>
              <a:rPr lang="en-US" dirty="0"/>
              <a:t>Users can do</a:t>
            </a:r>
          </a:p>
          <a:p>
            <a:pPr marL="1143000" lvl="1" indent="-457200">
              <a:buAutoNum type="arabicPeriod"/>
            </a:pPr>
            <a:r>
              <a:rPr lang="en-US" dirty="0"/>
              <a:t>1-to-1 messaging</a:t>
            </a:r>
          </a:p>
          <a:p>
            <a:pPr marL="1143000" lvl="1" indent="-457200">
              <a:buAutoNum type="arabicPeriod"/>
            </a:pPr>
            <a:r>
              <a:rPr lang="en-US" dirty="0"/>
              <a:t>1-to-group messaging</a:t>
            </a:r>
          </a:p>
          <a:p>
            <a:pPr marL="685800" indent="-457200">
              <a:buAutoNum type="arabicPeriod"/>
            </a:pPr>
            <a:r>
              <a:rPr lang="en-US" dirty="0"/>
              <a:t>Multiple users can send messages to many different users or groups simultaneously.</a:t>
            </a:r>
          </a:p>
          <a:p>
            <a:pPr marL="685800" indent="-457200">
              <a:buAutoNum type="arabicPeriod"/>
            </a:pPr>
            <a:r>
              <a:rPr lang="en-US" dirty="0"/>
              <a:t>Data centers infrastructure are in place to store and use the data for further analytics.</a:t>
            </a:r>
          </a:p>
          <a:p>
            <a:pPr marL="685800" indent="-457200">
              <a:buAutoNum type="arabicPeriod"/>
            </a:pPr>
            <a:r>
              <a:rPr lang="en-US" dirty="0"/>
              <a:t>Communities and respective groups are already present into which the users join and perform the action.</a:t>
            </a:r>
          </a:p>
        </p:txBody>
      </p:sp>
      <p:sp>
        <p:nvSpPr>
          <p:cNvPr id="3" name="Text Placeholder 2">
            <a:extLst>
              <a:ext uri="{FF2B5EF4-FFF2-40B4-BE49-F238E27FC236}">
                <a16:creationId xmlns:a16="http://schemas.microsoft.com/office/drawing/2014/main" id="{1F80C5BF-C6ED-4AF2-9A28-304C66E8465A}"/>
              </a:ext>
            </a:extLst>
          </p:cNvPr>
          <p:cNvSpPr>
            <a:spLocks noGrp="1"/>
          </p:cNvSpPr>
          <p:nvPr>
            <p:ph type="body" idx="2"/>
          </p:nvPr>
        </p:nvSpPr>
        <p:spPr/>
        <p:txBody>
          <a:bodyPr/>
          <a:lstStyle/>
          <a:p>
            <a:r>
              <a:rPr lang="en-US" dirty="0"/>
              <a:t>Assumptions</a:t>
            </a:r>
          </a:p>
        </p:txBody>
      </p:sp>
    </p:spTree>
    <p:extLst>
      <p:ext uri="{BB962C8B-B14F-4D97-AF65-F5344CB8AC3E}">
        <p14:creationId xmlns:p14="http://schemas.microsoft.com/office/powerpoint/2010/main" val="1761503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5" name="Text Placeholder 4">
            <a:extLst>
              <a:ext uri="{FF2B5EF4-FFF2-40B4-BE49-F238E27FC236}">
                <a16:creationId xmlns:a16="http://schemas.microsoft.com/office/drawing/2014/main" id="{36F9455E-287F-4605-A7F2-4B6010C22D34}"/>
              </a:ext>
            </a:extLst>
          </p:cNvPr>
          <p:cNvSpPr>
            <a:spLocks noGrp="1"/>
          </p:cNvSpPr>
          <p:nvPr>
            <p:ph type="body" idx="2"/>
          </p:nvPr>
        </p:nvSpPr>
        <p:spPr/>
        <p:txBody>
          <a:bodyPr/>
          <a:lstStyle/>
          <a:p>
            <a:pPr marL="230188" indent="-1588"/>
            <a:r>
              <a:rPr lang="en-US" dirty="0"/>
              <a:t>High Level Architecture of the System</a:t>
            </a:r>
          </a:p>
        </p:txBody>
      </p:sp>
      <p:sp>
        <p:nvSpPr>
          <p:cNvPr id="6" name="Rectangle: Rounded Corners 5">
            <a:extLst>
              <a:ext uri="{FF2B5EF4-FFF2-40B4-BE49-F238E27FC236}">
                <a16:creationId xmlns:a16="http://schemas.microsoft.com/office/drawing/2014/main" id="{27A759B1-E500-498E-B3D5-1F73A9AAA612}"/>
              </a:ext>
            </a:extLst>
          </p:cNvPr>
          <p:cNvSpPr/>
          <p:nvPr/>
        </p:nvSpPr>
        <p:spPr>
          <a:xfrm>
            <a:off x="1405568" y="2660074"/>
            <a:ext cx="1198417" cy="52878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User</a:t>
            </a:r>
          </a:p>
        </p:txBody>
      </p:sp>
      <p:sp>
        <p:nvSpPr>
          <p:cNvPr id="11" name="Rectangle: Rounded Corners 10">
            <a:extLst>
              <a:ext uri="{FF2B5EF4-FFF2-40B4-BE49-F238E27FC236}">
                <a16:creationId xmlns:a16="http://schemas.microsoft.com/office/drawing/2014/main" id="{E0D43D26-F3A5-4A83-B173-81904079F4A7}"/>
              </a:ext>
            </a:extLst>
          </p:cNvPr>
          <p:cNvSpPr/>
          <p:nvPr/>
        </p:nvSpPr>
        <p:spPr>
          <a:xfrm>
            <a:off x="1405568" y="3429000"/>
            <a:ext cx="1200727" cy="57496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Community</a:t>
            </a:r>
          </a:p>
        </p:txBody>
      </p:sp>
      <p:pic>
        <p:nvPicPr>
          <p:cNvPr id="16" name="Graphic 15" descr="Laptop with solid fill">
            <a:extLst>
              <a:ext uri="{FF2B5EF4-FFF2-40B4-BE49-F238E27FC236}">
                <a16:creationId xmlns:a16="http://schemas.microsoft.com/office/drawing/2014/main" id="{7BF92409-C86E-46F0-9D64-5C22C69FA6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800" y="2610425"/>
            <a:ext cx="744682" cy="744682"/>
          </a:xfrm>
          <a:prstGeom prst="rect">
            <a:avLst/>
          </a:prstGeom>
        </p:spPr>
      </p:pic>
      <p:pic>
        <p:nvPicPr>
          <p:cNvPr id="18" name="Graphic 17" descr="Smart Phone with solid fill">
            <a:extLst>
              <a:ext uri="{FF2B5EF4-FFF2-40B4-BE49-F238E27FC236}">
                <a16:creationId xmlns:a16="http://schemas.microsoft.com/office/drawing/2014/main" id="{3319C7F2-DF73-49E9-9D65-C27462CD68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5658" y="3380506"/>
            <a:ext cx="574965" cy="574965"/>
          </a:xfrm>
          <a:prstGeom prst="rect">
            <a:avLst/>
          </a:prstGeom>
        </p:spPr>
      </p:pic>
      <p:sp>
        <p:nvSpPr>
          <p:cNvPr id="19" name="Cylinder 18">
            <a:extLst>
              <a:ext uri="{FF2B5EF4-FFF2-40B4-BE49-F238E27FC236}">
                <a16:creationId xmlns:a16="http://schemas.microsoft.com/office/drawing/2014/main" id="{B1474708-DEEE-407D-BF96-5253D64569FF}"/>
              </a:ext>
            </a:extLst>
          </p:cNvPr>
          <p:cNvSpPr/>
          <p:nvPr/>
        </p:nvSpPr>
        <p:spPr>
          <a:xfrm>
            <a:off x="6853140" y="3074556"/>
            <a:ext cx="1089891" cy="1043707"/>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88335AF4-7533-488D-B2CD-5125288675FD}"/>
              </a:ext>
            </a:extLst>
          </p:cNvPr>
          <p:cNvGrpSpPr/>
          <p:nvPr/>
        </p:nvGrpSpPr>
        <p:grpSpPr>
          <a:xfrm>
            <a:off x="6371093" y="4962193"/>
            <a:ext cx="1468181" cy="848062"/>
            <a:chOff x="6465365" y="4846785"/>
            <a:chExt cx="1764235" cy="1043707"/>
          </a:xfrm>
        </p:grpSpPr>
        <p:sp>
          <p:nvSpPr>
            <p:cNvPr id="28" name="Rectangle: Rounded Corners 27">
              <a:extLst>
                <a:ext uri="{FF2B5EF4-FFF2-40B4-BE49-F238E27FC236}">
                  <a16:creationId xmlns:a16="http://schemas.microsoft.com/office/drawing/2014/main" id="{2705425D-77D1-4288-AA87-8EA1790C0738}"/>
                </a:ext>
              </a:extLst>
            </p:cNvPr>
            <p:cNvSpPr/>
            <p:nvPr/>
          </p:nvSpPr>
          <p:spPr>
            <a:xfrm>
              <a:off x="6465365" y="4846785"/>
              <a:ext cx="1764235" cy="104370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3" name="Graphic 22" descr="Bar graph with upward trend outline">
              <a:extLst>
                <a:ext uri="{FF2B5EF4-FFF2-40B4-BE49-F238E27FC236}">
                  <a16:creationId xmlns:a16="http://schemas.microsoft.com/office/drawing/2014/main" id="{07AFA1AE-99EA-418E-AA74-A07DE26647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65365" y="4877949"/>
              <a:ext cx="914400" cy="914400"/>
            </a:xfrm>
            <a:prstGeom prst="rect">
              <a:avLst/>
            </a:prstGeom>
          </p:spPr>
        </p:pic>
        <p:pic>
          <p:nvPicPr>
            <p:cNvPr id="25" name="Graphic 24" descr="Presentation with pie chart outline">
              <a:extLst>
                <a:ext uri="{FF2B5EF4-FFF2-40B4-BE49-F238E27FC236}">
                  <a16:creationId xmlns:a16="http://schemas.microsoft.com/office/drawing/2014/main" id="{B0C72BAB-0CB3-4F4B-924F-222861C221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61913" y="4877949"/>
              <a:ext cx="914400" cy="914400"/>
            </a:xfrm>
            <a:prstGeom prst="rect">
              <a:avLst/>
            </a:prstGeom>
          </p:spPr>
        </p:pic>
      </p:grpSp>
      <p:grpSp>
        <p:nvGrpSpPr>
          <p:cNvPr id="32" name="Group 31">
            <a:extLst>
              <a:ext uri="{FF2B5EF4-FFF2-40B4-BE49-F238E27FC236}">
                <a16:creationId xmlns:a16="http://schemas.microsoft.com/office/drawing/2014/main" id="{02302C33-BA61-4D07-97FE-1DD3B2CE19AE}"/>
              </a:ext>
            </a:extLst>
          </p:cNvPr>
          <p:cNvGrpSpPr/>
          <p:nvPr/>
        </p:nvGrpSpPr>
        <p:grpSpPr>
          <a:xfrm>
            <a:off x="3040809" y="2136854"/>
            <a:ext cx="2924915" cy="2197644"/>
            <a:chOff x="3440544" y="2225753"/>
            <a:chExt cx="4004061" cy="2197644"/>
          </a:xfrm>
        </p:grpSpPr>
        <p:sp>
          <p:nvSpPr>
            <p:cNvPr id="2" name="Rectangle: Rounded Corners 1">
              <a:extLst>
                <a:ext uri="{FF2B5EF4-FFF2-40B4-BE49-F238E27FC236}">
                  <a16:creationId xmlns:a16="http://schemas.microsoft.com/office/drawing/2014/main" id="{D013B643-E4A1-452B-BF96-6DB75D92ED1E}"/>
                </a:ext>
              </a:extLst>
            </p:cNvPr>
            <p:cNvSpPr/>
            <p:nvPr/>
          </p:nvSpPr>
          <p:spPr>
            <a:xfrm>
              <a:off x="3440544" y="2225753"/>
              <a:ext cx="4004061" cy="2197644"/>
            </a:xfrm>
            <a:prstGeom prst="roundRect">
              <a:avLst>
                <a:gd name="adj" fmla="val 112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3CDE889-085E-45CE-A0A3-BA919DA16AB6}"/>
                </a:ext>
              </a:extLst>
            </p:cNvPr>
            <p:cNvSpPr/>
            <p:nvPr/>
          </p:nvSpPr>
          <p:spPr>
            <a:xfrm>
              <a:off x="3620654" y="2346037"/>
              <a:ext cx="1736437" cy="3140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Topic: Post </a:t>
              </a:r>
            </a:p>
          </p:txBody>
        </p:sp>
        <p:sp>
          <p:nvSpPr>
            <p:cNvPr id="8" name="Rectangle: Rounded Corners 7">
              <a:extLst>
                <a:ext uri="{FF2B5EF4-FFF2-40B4-BE49-F238E27FC236}">
                  <a16:creationId xmlns:a16="http://schemas.microsoft.com/office/drawing/2014/main" id="{F4738CAB-DC33-45C1-895D-B97E4B13CDF2}"/>
                </a:ext>
              </a:extLst>
            </p:cNvPr>
            <p:cNvSpPr/>
            <p:nvPr/>
          </p:nvSpPr>
          <p:spPr>
            <a:xfrm>
              <a:off x="3620654" y="2754746"/>
              <a:ext cx="1736437" cy="3140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Topic: Like </a:t>
              </a:r>
            </a:p>
          </p:txBody>
        </p:sp>
        <p:sp>
          <p:nvSpPr>
            <p:cNvPr id="9" name="Rectangle: Rounded Corners 8">
              <a:extLst>
                <a:ext uri="{FF2B5EF4-FFF2-40B4-BE49-F238E27FC236}">
                  <a16:creationId xmlns:a16="http://schemas.microsoft.com/office/drawing/2014/main" id="{045A7884-1C0B-4744-ACAD-52157DFC4C06}"/>
                </a:ext>
              </a:extLst>
            </p:cNvPr>
            <p:cNvSpPr/>
            <p:nvPr/>
          </p:nvSpPr>
          <p:spPr>
            <a:xfrm>
              <a:off x="3620654" y="3163455"/>
              <a:ext cx="1736437" cy="3140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Topic: Comment </a:t>
              </a:r>
            </a:p>
          </p:txBody>
        </p:sp>
        <p:sp>
          <p:nvSpPr>
            <p:cNvPr id="12" name="Rectangle: Rounded Corners 11">
              <a:extLst>
                <a:ext uri="{FF2B5EF4-FFF2-40B4-BE49-F238E27FC236}">
                  <a16:creationId xmlns:a16="http://schemas.microsoft.com/office/drawing/2014/main" id="{42170039-2136-49B7-BB0B-A94AC5EA21EB}"/>
                </a:ext>
              </a:extLst>
            </p:cNvPr>
            <p:cNvSpPr/>
            <p:nvPr/>
          </p:nvSpPr>
          <p:spPr>
            <a:xfrm>
              <a:off x="3620654" y="3559463"/>
              <a:ext cx="1736437" cy="3140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Topic: Share</a:t>
              </a:r>
            </a:p>
          </p:txBody>
        </p:sp>
        <p:sp>
          <p:nvSpPr>
            <p:cNvPr id="13" name="Rectangle: Rounded Corners 12">
              <a:extLst>
                <a:ext uri="{FF2B5EF4-FFF2-40B4-BE49-F238E27FC236}">
                  <a16:creationId xmlns:a16="http://schemas.microsoft.com/office/drawing/2014/main" id="{EE2E3D6B-9488-4786-8D53-9E02BF1EBB9F}"/>
                </a:ext>
              </a:extLst>
            </p:cNvPr>
            <p:cNvSpPr/>
            <p:nvPr/>
          </p:nvSpPr>
          <p:spPr>
            <a:xfrm>
              <a:off x="3620654" y="3955471"/>
              <a:ext cx="1736437" cy="3140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Topic: Direct Message</a:t>
              </a:r>
            </a:p>
          </p:txBody>
        </p:sp>
        <p:sp>
          <p:nvSpPr>
            <p:cNvPr id="29" name="Rectangle: Rounded Corners 28">
              <a:extLst>
                <a:ext uri="{FF2B5EF4-FFF2-40B4-BE49-F238E27FC236}">
                  <a16:creationId xmlns:a16="http://schemas.microsoft.com/office/drawing/2014/main" id="{B5F06A58-F44F-4AA7-92A3-1FC850CC64F3}"/>
                </a:ext>
              </a:extLst>
            </p:cNvPr>
            <p:cNvSpPr/>
            <p:nvPr/>
          </p:nvSpPr>
          <p:spPr>
            <a:xfrm>
              <a:off x="6005309" y="2346037"/>
              <a:ext cx="1219129" cy="192347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dirty="0"/>
                <a:t>Stream Processing</a:t>
              </a:r>
            </a:p>
          </p:txBody>
        </p:sp>
      </p:grpSp>
      <p:sp>
        <p:nvSpPr>
          <p:cNvPr id="36" name="TextBox 35">
            <a:extLst>
              <a:ext uri="{FF2B5EF4-FFF2-40B4-BE49-F238E27FC236}">
                <a16:creationId xmlns:a16="http://schemas.microsoft.com/office/drawing/2014/main" id="{6A8F44B6-2353-4288-B5B6-6C205587E7AB}"/>
              </a:ext>
            </a:extLst>
          </p:cNvPr>
          <p:cNvSpPr txBox="1"/>
          <p:nvPr/>
        </p:nvSpPr>
        <p:spPr>
          <a:xfrm>
            <a:off x="-24336" y="4026720"/>
            <a:ext cx="1198417" cy="307777"/>
          </a:xfrm>
          <a:prstGeom prst="rect">
            <a:avLst/>
          </a:prstGeom>
          <a:noFill/>
        </p:spPr>
        <p:txBody>
          <a:bodyPr wrap="square" rtlCol="0">
            <a:spAutoFit/>
          </a:bodyPr>
          <a:lstStyle/>
          <a:p>
            <a:pPr algn="ctr"/>
            <a:r>
              <a:rPr lang="en-US" dirty="0"/>
              <a:t>Producers</a:t>
            </a:r>
          </a:p>
        </p:txBody>
      </p:sp>
      <p:sp>
        <p:nvSpPr>
          <p:cNvPr id="38" name="TextBox 37">
            <a:extLst>
              <a:ext uri="{FF2B5EF4-FFF2-40B4-BE49-F238E27FC236}">
                <a16:creationId xmlns:a16="http://schemas.microsoft.com/office/drawing/2014/main" id="{F06B1FEA-B7D6-4A96-8613-7E09B0D73EBA}"/>
              </a:ext>
            </a:extLst>
          </p:cNvPr>
          <p:cNvSpPr txBox="1"/>
          <p:nvPr/>
        </p:nvSpPr>
        <p:spPr>
          <a:xfrm>
            <a:off x="6517813" y="2136854"/>
            <a:ext cx="1671738" cy="523220"/>
          </a:xfrm>
          <a:prstGeom prst="rect">
            <a:avLst/>
          </a:prstGeom>
          <a:noFill/>
        </p:spPr>
        <p:txBody>
          <a:bodyPr wrap="square" rtlCol="0">
            <a:spAutoFit/>
          </a:bodyPr>
          <a:lstStyle/>
          <a:p>
            <a:pPr algn="ctr"/>
            <a:r>
              <a:rPr lang="en-US" dirty="0"/>
              <a:t>Consumers</a:t>
            </a:r>
          </a:p>
          <a:p>
            <a:pPr algn="ctr"/>
            <a:r>
              <a:rPr lang="en-US" dirty="0"/>
              <a:t>(Data Access tier)</a:t>
            </a:r>
          </a:p>
        </p:txBody>
      </p:sp>
      <p:sp>
        <p:nvSpPr>
          <p:cNvPr id="39" name="TextBox 38">
            <a:extLst>
              <a:ext uri="{FF2B5EF4-FFF2-40B4-BE49-F238E27FC236}">
                <a16:creationId xmlns:a16="http://schemas.microsoft.com/office/drawing/2014/main" id="{4C65E8F9-4524-4136-9DD0-65E597BD21D2}"/>
              </a:ext>
            </a:extLst>
          </p:cNvPr>
          <p:cNvSpPr txBox="1"/>
          <p:nvPr/>
        </p:nvSpPr>
        <p:spPr>
          <a:xfrm>
            <a:off x="6905412" y="3415359"/>
            <a:ext cx="1004453" cy="523220"/>
          </a:xfrm>
          <a:prstGeom prst="rect">
            <a:avLst/>
          </a:prstGeom>
          <a:noFill/>
        </p:spPr>
        <p:txBody>
          <a:bodyPr wrap="square" rtlCol="0">
            <a:spAutoFit/>
          </a:bodyPr>
          <a:lstStyle/>
          <a:p>
            <a:pPr algn="ctr"/>
            <a:r>
              <a:rPr lang="en-US" dirty="0">
                <a:solidFill>
                  <a:schemeClr val="bg1"/>
                </a:solidFill>
              </a:rPr>
              <a:t>Storage</a:t>
            </a:r>
          </a:p>
          <a:p>
            <a:pPr algn="ctr"/>
            <a:r>
              <a:rPr lang="en-US" dirty="0">
                <a:solidFill>
                  <a:schemeClr val="bg1"/>
                </a:solidFill>
              </a:rPr>
              <a:t>Layer</a:t>
            </a:r>
          </a:p>
        </p:txBody>
      </p:sp>
      <p:sp>
        <p:nvSpPr>
          <p:cNvPr id="40" name="TextBox 39">
            <a:extLst>
              <a:ext uri="{FF2B5EF4-FFF2-40B4-BE49-F238E27FC236}">
                <a16:creationId xmlns:a16="http://schemas.microsoft.com/office/drawing/2014/main" id="{1DE6C15C-FF2F-45D8-B118-3493E3F56D94}"/>
              </a:ext>
            </a:extLst>
          </p:cNvPr>
          <p:cNvSpPr txBox="1"/>
          <p:nvPr/>
        </p:nvSpPr>
        <p:spPr>
          <a:xfrm>
            <a:off x="6496752" y="5835577"/>
            <a:ext cx="1198417" cy="523220"/>
          </a:xfrm>
          <a:prstGeom prst="rect">
            <a:avLst/>
          </a:prstGeom>
          <a:noFill/>
        </p:spPr>
        <p:txBody>
          <a:bodyPr wrap="square" rtlCol="0">
            <a:spAutoFit/>
          </a:bodyPr>
          <a:lstStyle/>
          <a:p>
            <a:pPr algn="ctr"/>
            <a:r>
              <a:rPr lang="en-US" dirty="0"/>
              <a:t>Analytics &amp;</a:t>
            </a:r>
          </a:p>
          <a:p>
            <a:pPr algn="ctr"/>
            <a:r>
              <a:rPr lang="en-US" dirty="0"/>
              <a:t>Visualization</a:t>
            </a:r>
          </a:p>
        </p:txBody>
      </p:sp>
      <p:cxnSp>
        <p:nvCxnSpPr>
          <p:cNvPr id="48" name="Straight Arrow Connector 47">
            <a:extLst>
              <a:ext uri="{FF2B5EF4-FFF2-40B4-BE49-F238E27FC236}">
                <a16:creationId xmlns:a16="http://schemas.microsoft.com/office/drawing/2014/main" id="{4380E9AA-C6B4-4F93-AE60-8F88937229ED}"/>
              </a:ext>
            </a:extLst>
          </p:cNvPr>
          <p:cNvCxnSpPr>
            <a:cxnSpLocks/>
            <a:stCxn id="6" idx="3"/>
          </p:cNvCxnSpPr>
          <p:nvPr/>
        </p:nvCxnSpPr>
        <p:spPr>
          <a:xfrm>
            <a:off x="2603985" y="2924465"/>
            <a:ext cx="43682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B427A80A-3D97-4FE0-A399-86C9FDED1AFA}"/>
              </a:ext>
            </a:extLst>
          </p:cNvPr>
          <p:cNvCxnSpPr>
            <a:cxnSpLocks/>
            <a:stCxn id="11" idx="3"/>
          </p:cNvCxnSpPr>
          <p:nvPr/>
        </p:nvCxnSpPr>
        <p:spPr>
          <a:xfrm>
            <a:off x="2606295" y="3716482"/>
            <a:ext cx="44188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EBBFEDEB-5653-4BA4-BDC5-3EE6FD2A72DC}"/>
              </a:ext>
            </a:extLst>
          </p:cNvPr>
          <p:cNvCxnSpPr>
            <a:cxnSpLocks/>
            <a:stCxn id="3" idx="3"/>
          </p:cNvCxnSpPr>
          <p:nvPr/>
        </p:nvCxnSpPr>
        <p:spPr>
          <a:xfrm>
            <a:off x="4440822" y="2414157"/>
            <a:ext cx="47351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7" name="Straight Arrow Connector 56">
            <a:extLst>
              <a:ext uri="{FF2B5EF4-FFF2-40B4-BE49-F238E27FC236}">
                <a16:creationId xmlns:a16="http://schemas.microsoft.com/office/drawing/2014/main" id="{8D2F0EFF-AFBD-4769-88E4-778998C15F45}"/>
              </a:ext>
            </a:extLst>
          </p:cNvPr>
          <p:cNvCxnSpPr>
            <a:cxnSpLocks/>
            <a:stCxn id="8" idx="3"/>
          </p:cNvCxnSpPr>
          <p:nvPr/>
        </p:nvCxnSpPr>
        <p:spPr>
          <a:xfrm>
            <a:off x="4440822" y="2822866"/>
            <a:ext cx="47351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0" name="Straight Arrow Connector 59">
            <a:extLst>
              <a:ext uri="{FF2B5EF4-FFF2-40B4-BE49-F238E27FC236}">
                <a16:creationId xmlns:a16="http://schemas.microsoft.com/office/drawing/2014/main" id="{347F7A9A-3024-4882-82EC-BCF4D95390FF}"/>
              </a:ext>
            </a:extLst>
          </p:cNvPr>
          <p:cNvCxnSpPr>
            <a:cxnSpLocks/>
            <a:stCxn id="9" idx="3"/>
            <a:endCxn id="29" idx="1"/>
          </p:cNvCxnSpPr>
          <p:nvPr/>
        </p:nvCxnSpPr>
        <p:spPr>
          <a:xfrm flipV="1">
            <a:off x="4440822" y="3218874"/>
            <a:ext cx="473515" cy="1270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3" name="Straight Arrow Connector 62">
            <a:extLst>
              <a:ext uri="{FF2B5EF4-FFF2-40B4-BE49-F238E27FC236}">
                <a16:creationId xmlns:a16="http://schemas.microsoft.com/office/drawing/2014/main" id="{26D33B25-2915-4B34-B41A-E547F7CD0C57}"/>
              </a:ext>
            </a:extLst>
          </p:cNvPr>
          <p:cNvCxnSpPr>
            <a:cxnSpLocks/>
            <a:stCxn id="12" idx="3"/>
          </p:cNvCxnSpPr>
          <p:nvPr/>
        </p:nvCxnSpPr>
        <p:spPr>
          <a:xfrm>
            <a:off x="4440822" y="3627583"/>
            <a:ext cx="47351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6" name="Straight Arrow Connector 65">
            <a:extLst>
              <a:ext uri="{FF2B5EF4-FFF2-40B4-BE49-F238E27FC236}">
                <a16:creationId xmlns:a16="http://schemas.microsoft.com/office/drawing/2014/main" id="{218A6026-6A1F-4353-A28A-8F37E2B890DB}"/>
              </a:ext>
            </a:extLst>
          </p:cNvPr>
          <p:cNvCxnSpPr>
            <a:cxnSpLocks/>
            <a:stCxn id="13" idx="3"/>
          </p:cNvCxnSpPr>
          <p:nvPr/>
        </p:nvCxnSpPr>
        <p:spPr>
          <a:xfrm>
            <a:off x="4440822" y="4023591"/>
            <a:ext cx="47351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95" name="Rectangle: Rounded Corners 194">
            <a:extLst>
              <a:ext uri="{FF2B5EF4-FFF2-40B4-BE49-F238E27FC236}">
                <a16:creationId xmlns:a16="http://schemas.microsoft.com/office/drawing/2014/main" id="{CF556D62-C999-44F5-92D0-AF9593610DB7}"/>
              </a:ext>
            </a:extLst>
          </p:cNvPr>
          <p:cNvSpPr/>
          <p:nvPr/>
        </p:nvSpPr>
        <p:spPr>
          <a:xfrm>
            <a:off x="120073" y="2610425"/>
            <a:ext cx="878017" cy="1393539"/>
          </a:xfrm>
          <a:prstGeom prst="roundRect">
            <a:avLst/>
          </a:prstGeom>
          <a:noFill/>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197" name="Straight Arrow Connector 196">
            <a:extLst>
              <a:ext uri="{FF2B5EF4-FFF2-40B4-BE49-F238E27FC236}">
                <a16:creationId xmlns:a16="http://schemas.microsoft.com/office/drawing/2014/main" id="{899B34D6-14AD-40B9-9EED-BDE712028907}"/>
              </a:ext>
            </a:extLst>
          </p:cNvPr>
          <p:cNvCxnSpPr>
            <a:cxnSpLocks/>
            <a:stCxn id="195" idx="3"/>
            <a:endCxn id="6" idx="1"/>
          </p:cNvCxnSpPr>
          <p:nvPr/>
        </p:nvCxnSpPr>
        <p:spPr>
          <a:xfrm flipV="1">
            <a:off x="998090" y="2924465"/>
            <a:ext cx="407478" cy="38273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9" name="Straight Arrow Connector 198">
            <a:extLst>
              <a:ext uri="{FF2B5EF4-FFF2-40B4-BE49-F238E27FC236}">
                <a16:creationId xmlns:a16="http://schemas.microsoft.com/office/drawing/2014/main" id="{08F6F9C0-62EE-4E34-8278-DB7930C849F4}"/>
              </a:ext>
            </a:extLst>
          </p:cNvPr>
          <p:cNvCxnSpPr>
            <a:cxnSpLocks/>
            <a:stCxn id="195" idx="3"/>
            <a:endCxn id="11" idx="1"/>
          </p:cNvCxnSpPr>
          <p:nvPr/>
        </p:nvCxnSpPr>
        <p:spPr>
          <a:xfrm>
            <a:off x="998090" y="3307195"/>
            <a:ext cx="407478" cy="4092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10" name="Group 209">
            <a:extLst>
              <a:ext uri="{FF2B5EF4-FFF2-40B4-BE49-F238E27FC236}">
                <a16:creationId xmlns:a16="http://schemas.microsoft.com/office/drawing/2014/main" id="{9FA18008-6C57-4447-B56B-EC4EC36FCF8B}"/>
              </a:ext>
            </a:extLst>
          </p:cNvPr>
          <p:cNvGrpSpPr/>
          <p:nvPr/>
        </p:nvGrpSpPr>
        <p:grpSpPr>
          <a:xfrm>
            <a:off x="7027781" y="1313688"/>
            <a:ext cx="1574812" cy="775845"/>
            <a:chOff x="6718880" y="1453178"/>
            <a:chExt cx="1574812" cy="775845"/>
          </a:xfrm>
        </p:grpSpPr>
        <p:pic>
          <p:nvPicPr>
            <p:cNvPr id="33" name="Graphic 32" descr="Laptop with solid fill">
              <a:extLst>
                <a:ext uri="{FF2B5EF4-FFF2-40B4-BE49-F238E27FC236}">
                  <a16:creationId xmlns:a16="http://schemas.microsoft.com/office/drawing/2014/main" id="{D07E8B16-24E6-46A4-B8FC-85FA118F6B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6282" y="1484341"/>
              <a:ext cx="744682" cy="744682"/>
            </a:xfrm>
            <a:prstGeom prst="rect">
              <a:avLst/>
            </a:prstGeom>
          </p:spPr>
        </p:pic>
        <p:pic>
          <p:nvPicPr>
            <p:cNvPr id="34" name="Graphic 33" descr="Smart Phone with solid fill">
              <a:extLst>
                <a:ext uri="{FF2B5EF4-FFF2-40B4-BE49-F238E27FC236}">
                  <a16:creationId xmlns:a16="http://schemas.microsoft.com/office/drawing/2014/main" id="{DCB3E2E7-0013-40DC-B820-A20C31BD22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11934" y="1517048"/>
              <a:ext cx="574965" cy="574965"/>
            </a:xfrm>
            <a:prstGeom prst="rect">
              <a:avLst/>
            </a:prstGeom>
          </p:spPr>
        </p:pic>
        <p:sp>
          <p:nvSpPr>
            <p:cNvPr id="200" name="Rectangle: Rounded Corners 199">
              <a:extLst>
                <a:ext uri="{FF2B5EF4-FFF2-40B4-BE49-F238E27FC236}">
                  <a16:creationId xmlns:a16="http://schemas.microsoft.com/office/drawing/2014/main" id="{670A8A9C-E399-47DA-A1F8-8895CCB8CF8F}"/>
                </a:ext>
              </a:extLst>
            </p:cNvPr>
            <p:cNvSpPr/>
            <p:nvPr/>
          </p:nvSpPr>
          <p:spPr>
            <a:xfrm>
              <a:off x="6718880" y="1453178"/>
              <a:ext cx="1574812" cy="75316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203" name="TextBox 202">
            <a:extLst>
              <a:ext uri="{FF2B5EF4-FFF2-40B4-BE49-F238E27FC236}">
                <a16:creationId xmlns:a16="http://schemas.microsoft.com/office/drawing/2014/main" id="{A52E3142-C07C-453A-890B-DB29185C6F34}"/>
              </a:ext>
            </a:extLst>
          </p:cNvPr>
          <p:cNvSpPr txBox="1"/>
          <p:nvPr/>
        </p:nvSpPr>
        <p:spPr>
          <a:xfrm>
            <a:off x="3150661" y="4376394"/>
            <a:ext cx="1392646" cy="523220"/>
          </a:xfrm>
          <a:prstGeom prst="rect">
            <a:avLst/>
          </a:prstGeom>
          <a:noFill/>
        </p:spPr>
        <p:txBody>
          <a:bodyPr wrap="square" rtlCol="0">
            <a:spAutoFit/>
          </a:bodyPr>
          <a:lstStyle/>
          <a:p>
            <a:pPr algn="ctr"/>
            <a:r>
              <a:rPr lang="en-US" dirty="0"/>
              <a:t>Message Queuing Tier</a:t>
            </a:r>
          </a:p>
        </p:txBody>
      </p:sp>
      <p:sp>
        <p:nvSpPr>
          <p:cNvPr id="78" name="TextBox 77">
            <a:extLst>
              <a:ext uri="{FF2B5EF4-FFF2-40B4-BE49-F238E27FC236}">
                <a16:creationId xmlns:a16="http://schemas.microsoft.com/office/drawing/2014/main" id="{E624FB6C-3EC3-4354-91C4-D9666193A29B}"/>
              </a:ext>
            </a:extLst>
          </p:cNvPr>
          <p:cNvSpPr txBox="1"/>
          <p:nvPr/>
        </p:nvSpPr>
        <p:spPr>
          <a:xfrm>
            <a:off x="4653979" y="4368913"/>
            <a:ext cx="1670629" cy="523220"/>
          </a:xfrm>
          <a:prstGeom prst="rect">
            <a:avLst/>
          </a:prstGeom>
          <a:noFill/>
        </p:spPr>
        <p:txBody>
          <a:bodyPr wrap="square" rtlCol="0">
            <a:spAutoFit/>
          </a:bodyPr>
          <a:lstStyle/>
          <a:p>
            <a:pPr algn="ctr"/>
            <a:r>
              <a:rPr lang="en-US" dirty="0"/>
              <a:t>Analysis / Processing Tier</a:t>
            </a:r>
          </a:p>
        </p:txBody>
      </p:sp>
      <p:sp>
        <p:nvSpPr>
          <p:cNvPr id="79" name="TextBox 78">
            <a:extLst>
              <a:ext uri="{FF2B5EF4-FFF2-40B4-BE49-F238E27FC236}">
                <a16:creationId xmlns:a16="http://schemas.microsoft.com/office/drawing/2014/main" id="{75B1929E-1A90-4C42-91F6-074AC138B245}"/>
              </a:ext>
            </a:extLst>
          </p:cNvPr>
          <p:cNvSpPr txBox="1"/>
          <p:nvPr/>
        </p:nvSpPr>
        <p:spPr>
          <a:xfrm>
            <a:off x="1115199" y="4090220"/>
            <a:ext cx="1670629" cy="307777"/>
          </a:xfrm>
          <a:prstGeom prst="rect">
            <a:avLst/>
          </a:prstGeom>
          <a:noFill/>
        </p:spPr>
        <p:txBody>
          <a:bodyPr wrap="square" rtlCol="0">
            <a:spAutoFit/>
          </a:bodyPr>
          <a:lstStyle/>
          <a:p>
            <a:pPr algn="ctr"/>
            <a:r>
              <a:rPr lang="en-US" dirty="0"/>
              <a:t>Collection tier</a:t>
            </a:r>
          </a:p>
        </p:txBody>
      </p:sp>
      <p:sp>
        <p:nvSpPr>
          <p:cNvPr id="208" name="TextBox 207">
            <a:extLst>
              <a:ext uri="{FF2B5EF4-FFF2-40B4-BE49-F238E27FC236}">
                <a16:creationId xmlns:a16="http://schemas.microsoft.com/office/drawing/2014/main" id="{957D3103-EF9B-4FA7-9E43-59A803224E7F}"/>
              </a:ext>
            </a:extLst>
          </p:cNvPr>
          <p:cNvSpPr txBox="1"/>
          <p:nvPr/>
        </p:nvSpPr>
        <p:spPr>
          <a:xfrm>
            <a:off x="3158913" y="4846773"/>
            <a:ext cx="1405775" cy="307777"/>
          </a:xfrm>
          <a:prstGeom prst="rect">
            <a:avLst/>
          </a:prstGeom>
          <a:noFill/>
        </p:spPr>
        <p:txBody>
          <a:bodyPr wrap="square" rtlCol="0">
            <a:spAutoFit/>
          </a:bodyPr>
          <a:lstStyle/>
          <a:p>
            <a:pPr algn="ctr"/>
            <a:r>
              <a:rPr lang="en-US" dirty="0">
                <a:solidFill>
                  <a:srgbClr val="0070C0"/>
                </a:solidFill>
              </a:rPr>
              <a:t>Apache Kafka</a:t>
            </a:r>
          </a:p>
        </p:txBody>
      </p:sp>
      <p:sp>
        <p:nvSpPr>
          <p:cNvPr id="85" name="TextBox 84">
            <a:extLst>
              <a:ext uri="{FF2B5EF4-FFF2-40B4-BE49-F238E27FC236}">
                <a16:creationId xmlns:a16="http://schemas.microsoft.com/office/drawing/2014/main" id="{58555791-C59B-4EF0-9191-3EF32FFEFCA7}"/>
              </a:ext>
            </a:extLst>
          </p:cNvPr>
          <p:cNvSpPr txBox="1"/>
          <p:nvPr/>
        </p:nvSpPr>
        <p:spPr>
          <a:xfrm>
            <a:off x="7876536" y="4962193"/>
            <a:ext cx="1198417" cy="954107"/>
          </a:xfrm>
          <a:prstGeom prst="rect">
            <a:avLst/>
          </a:prstGeom>
          <a:noFill/>
        </p:spPr>
        <p:txBody>
          <a:bodyPr wrap="square" rtlCol="0">
            <a:spAutoFit/>
          </a:bodyPr>
          <a:lstStyle/>
          <a:p>
            <a:r>
              <a:rPr lang="en-US" dirty="0">
                <a:solidFill>
                  <a:srgbClr val="0070C0"/>
                </a:solidFill>
              </a:rPr>
              <a:t>Tableau, Power BI,</a:t>
            </a:r>
          </a:p>
          <a:p>
            <a:r>
              <a:rPr lang="en-US" dirty="0">
                <a:solidFill>
                  <a:srgbClr val="0070C0"/>
                </a:solidFill>
              </a:rPr>
              <a:t>Web/thick clients</a:t>
            </a:r>
          </a:p>
        </p:txBody>
      </p:sp>
      <p:sp>
        <p:nvSpPr>
          <p:cNvPr id="87" name="TextBox 86">
            <a:extLst>
              <a:ext uri="{FF2B5EF4-FFF2-40B4-BE49-F238E27FC236}">
                <a16:creationId xmlns:a16="http://schemas.microsoft.com/office/drawing/2014/main" id="{7150D007-74C8-4858-BEE7-FCA936CEFFE8}"/>
              </a:ext>
            </a:extLst>
          </p:cNvPr>
          <p:cNvSpPr txBox="1"/>
          <p:nvPr/>
        </p:nvSpPr>
        <p:spPr>
          <a:xfrm>
            <a:off x="7925861" y="3136113"/>
            <a:ext cx="1212129" cy="954107"/>
          </a:xfrm>
          <a:prstGeom prst="rect">
            <a:avLst/>
          </a:prstGeom>
          <a:noFill/>
        </p:spPr>
        <p:txBody>
          <a:bodyPr wrap="square" rtlCol="0">
            <a:spAutoFit/>
          </a:bodyPr>
          <a:lstStyle/>
          <a:p>
            <a:r>
              <a:rPr lang="en-US" dirty="0">
                <a:solidFill>
                  <a:srgbClr val="0070C0"/>
                </a:solidFill>
              </a:rPr>
              <a:t>NoSQL</a:t>
            </a:r>
          </a:p>
          <a:p>
            <a:r>
              <a:rPr lang="en-US" dirty="0">
                <a:solidFill>
                  <a:srgbClr val="0070C0"/>
                </a:solidFill>
              </a:rPr>
              <a:t>MySQL/</a:t>
            </a:r>
          </a:p>
          <a:p>
            <a:r>
              <a:rPr lang="en-US" dirty="0">
                <a:solidFill>
                  <a:srgbClr val="0070C0"/>
                </a:solidFill>
              </a:rPr>
              <a:t>Cassandra / MangoDB</a:t>
            </a:r>
          </a:p>
        </p:txBody>
      </p:sp>
      <p:sp>
        <p:nvSpPr>
          <p:cNvPr id="88" name="TextBox 87">
            <a:extLst>
              <a:ext uri="{FF2B5EF4-FFF2-40B4-BE49-F238E27FC236}">
                <a16:creationId xmlns:a16="http://schemas.microsoft.com/office/drawing/2014/main" id="{6F47378C-921F-4273-AE8C-111B2C4DFBC1}"/>
              </a:ext>
            </a:extLst>
          </p:cNvPr>
          <p:cNvSpPr txBox="1"/>
          <p:nvPr/>
        </p:nvSpPr>
        <p:spPr>
          <a:xfrm>
            <a:off x="-28812" y="4303475"/>
            <a:ext cx="1198193" cy="523220"/>
          </a:xfrm>
          <a:prstGeom prst="rect">
            <a:avLst/>
          </a:prstGeom>
          <a:noFill/>
        </p:spPr>
        <p:txBody>
          <a:bodyPr wrap="square" rtlCol="0">
            <a:spAutoFit/>
          </a:bodyPr>
          <a:lstStyle/>
          <a:p>
            <a:pPr algn="ctr"/>
            <a:r>
              <a:rPr lang="en-US" dirty="0">
                <a:solidFill>
                  <a:srgbClr val="0070C0"/>
                </a:solidFill>
              </a:rPr>
              <a:t>Web App</a:t>
            </a:r>
          </a:p>
          <a:p>
            <a:pPr algn="ctr"/>
            <a:r>
              <a:rPr lang="en-US" dirty="0">
                <a:solidFill>
                  <a:srgbClr val="0070C0"/>
                </a:solidFill>
              </a:rPr>
              <a:t>Mobile App</a:t>
            </a:r>
          </a:p>
        </p:txBody>
      </p:sp>
      <p:sp>
        <p:nvSpPr>
          <p:cNvPr id="89" name="TextBox 88">
            <a:extLst>
              <a:ext uri="{FF2B5EF4-FFF2-40B4-BE49-F238E27FC236}">
                <a16:creationId xmlns:a16="http://schemas.microsoft.com/office/drawing/2014/main" id="{D2E84B1A-7073-4068-9AB7-F79D8BD636F6}"/>
              </a:ext>
            </a:extLst>
          </p:cNvPr>
          <p:cNvSpPr txBox="1"/>
          <p:nvPr/>
        </p:nvSpPr>
        <p:spPr>
          <a:xfrm>
            <a:off x="8037382" y="2126649"/>
            <a:ext cx="1198193" cy="523220"/>
          </a:xfrm>
          <a:prstGeom prst="rect">
            <a:avLst/>
          </a:prstGeom>
          <a:noFill/>
        </p:spPr>
        <p:txBody>
          <a:bodyPr wrap="square" rtlCol="0">
            <a:spAutoFit/>
          </a:bodyPr>
          <a:lstStyle/>
          <a:p>
            <a:pPr algn="ctr"/>
            <a:r>
              <a:rPr lang="en-US" dirty="0">
                <a:solidFill>
                  <a:srgbClr val="0070C0"/>
                </a:solidFill>
              </a:rPr>
              <a:t>Web App</a:t>
            </a:r>
          </a:p>
          <a:p>
            <a:pPr algn="ctr"/>
            <a:r>
              <a:rPr lang="en-US" dirty="0">
                <a:solidFill>
                  <a:srgbClr val="0070C0"/>
                </a:solidFill>
              </a:rPr>
              <a:t>Mobile App</a:t>
            </a:r>
          </a:p>
        </p:txBody>
      </p:sp>
      <p:cxnSp>
        <p:nvCxnSpPr>
          <p:cNvPr id="221" name="Connector: Elbow 220">
            <a:extLst>
              <a:ext uri="{FF2B5EF4-FFF2-40B4-BE49-F238E27FC236}">
                <a16:creationId xmlns:a16="http://schemas.microsoft.com/office/drawing/2014/main" id="{73DB1FE3-B773-44F7-B6A9-1FEA8E4E86E4}"/>
              </a:ext>
            </a:extLst>
          </p:cNvPr>
          <p:cNvCxnSpPr>
            <a:cxnSpLocks/>
            <a:stCxn id="2" idx="3"/>
            <a:endCxn id="200" idx="1"/>
          </p:cNvCxnSpPr>
          <p:nvPr/>
        </p:nvCxnSpPr>
        <p:spPr>
          <a:xfrm flipV="1">
            <a:off x="5965724" y="1690268"/>
            <a:ext cx="1062057" cy="1545408"/>
          </a:xfrm>
          <a:prstGeom prst="bentConnector3">
            <a:avLst>
              <a:gd name="adj1" fmla="val 4130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3" name="Connector: Elbow 222">
            <a:extLst>
              <a:ext uri="{FF2B5EF4-FFF2-40B4-BE49-F238E27FC236}">
                <a16:creationId xmlns:a16="http://schemas.microsoft.com/office/drawing/2014/main" id="{B1F213B8-FFAA-455A-9534-1134657CA8A1}"/>
              </a:ext>
            </a:extLst>
          </p:cNvPr>
          <p:cNvCxnSpPr>
            <a:cxnSpLocks/>
            <a:stCxn id="2" idx="3"/>
            <a:endCxn id="19" idx="2"/>
          </p:cNvCxnSpPr>
          <p:nvPr/>
        </p:nvCxnSpPr>
        <p:spPr>
          <a:xfrm>
            <a:off x="5965724" y="3235676"/>
            <a:ext cx="887416" cy="36073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112" name="TextBox 111">
            <a:extLst>
              <a:ext uri="{FF2B5EF4-FFF2-40B4-BE49-F238E27FC236}">
                <a16:creationId xmlns:a16="http://schemas.microsoft.com/office/drawing/2014/main" id="{AC2F32B1-CF4C-4E18-969A-4FDAD05102A2}"/>
              </a:ext>
            </a:extLst>
          </p:cNvPr>
          <p:cNvSpPr txBox="1"/>
          <p:nvPr/>
        </p:nvSpPr>
        <p:spPr>
          <a:xfrm>
            <a:off x="4765003" y="4846773"/>
            <a:ext cx="1405775" cy="523220"/>
          </a:xfrm>
          <a:prstGeom prst="rect">
            <a:avLst/>
          </a:prstGeom>
          <a:noFill/>
        </p:spPr>
        <p:txBody>
          <a:bodyPr wrap="square" rtlCol="0">
            <a:spAutoFit/>
          </a:bodyPr>
          <a:lstStyle/>
          <a:p>
            <a:pPr algn="ctr"/>
            <a:r>
              <a:rPr lang="en-US" dirty="0">
                <a:solidFill>
                  <a:srgbClr val="0070C0"/>
                </a:solidFill>
              </a:rPr>
              <a:t>Apache Spark</a:t>
            </a:r>
          </a:p>
          <a:p>
            <a:pPr algn="ctr"/>
            <a:r>
              <a:rPr lang="en-US" dirty="0">
                <a:solidFill>
                  <a:srgbClr val="0070C0"/>
                </a:solidFill>
              </a:rPr>
              <a:t>(</a:t>
            </a:r>
            <a:r>
              <a:rPr lang="en-US" dirty="0" err="1">
                <a:solidFill>
                  <a:srgbClr val="0070C0"/>
                </a:solidFill>
              </a:rPr>
              <a:t>PySpark</a:t>
            </a:r>
            <a:r>
              <a:rPr lang="en-US" dirty="0">
                <a:solidFill>
                  <a:srgbClr val="0070C0"/>
                </a:solidFill>
              </a:rPr>
              <a:t>)</a:t>
            </a:r>
          </a:p>
        </p:txBody>
      </p:sp>
      <p:sp>
        <p:nvSpPr>
          <p:cNvPr id="73" name="Rectangle: Rounded Corners 72">
            <a:extLst>
              <a:ext uri="{FF2B5EF4-FFF2-40B4-BE49-F238E27FC236}">
                <a16:creationId xmlns:a16="http://schemas.microsoft.com/office/drawing/2014/main" id="{44E4567C-4C55-492D-8308-F7947B2DF36B}"/>
              </a:ext>
            </a:extLst>
          </p:cNvPr>
          <p:cNvSpPr/>
          <p:nvPr/>
        </p:nvSpPr>
        <p:spPr>
          <a:xfrm>
            <a:off x="3461061" y="1436354"/>
            <a:ext cx="2084411" cy="461511"/>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Service Configuration &amp; Coordination</a:t>
            </a:r>
          </a:p>
        </p:txBody>
      </p:sp>
      <p:sp>
        <p:nvSpPr>
          <p:cNvPr id="115" name="TextBox 114">
            <a:extLst>
              <a:ext uri="{FF2B5EF4-FFF2-40B4-BE49-F238E27FC236}">
                <a16:creationId xmlns:a16="http://schemas.microsoft.com/office/drawing/2014/main" id="{D50AEBC6-FB0E-421B-A8A9-7CD92B176CFC}"/>
              </a:ext>
            </a:extLst>
          </p:cNvPr>
          <p:cNvSpPr txBox="1"/>
          <p:nvPr/>
        </p:nvSpPr>
        <p:spPr>
          <a:xfrm>
            <a:off x="2388033" y="1420453"/>
            <a:ext cx="1062058" cy="523220"/>
          </a:xfrm>
          <a:prstGeom prst="rect">
            <a:avLst/>
          </a:prstGeom>
          <a:noFill/>
        </p:spPr>
        <p:txBody>
          <a:bodyPr wrap="square">
            <a:spAutoFit/>
          </a:bodyPr>
          <a:lstStyle/>
          <a:p>
            <a:pPr algn="ctr"/>
            <a:r>
              <a:rPr lang="en-US" dirty="0">
                <a:solidFill>
                  <a:srgbClr val="0070C0"/>
                </a:solidFill>
              </a:rPr>
              <a:t>Apache Zookeeper</a:t>
            </a:r>
          </a:p>
        </p:txBody>
      </p:sp>
      <p:sp>
        <p:nvSpPr>
          <p:cNvPr id="120" name="TextBox 119">
            <a:extLst>
              <a:ext uri="{FF2B5EF4-FFF2-40B4-BE49-F238E27FC236}">
                <a16:creationId xmlns:a16="http://schemas.microsoft.com/office/drawing/2014/main" id="{3DADA4BC-41AC-4C72-A65A-8C6C4E12E6B6}"/>
              </a:ext>
            </a:extLst>
          </p:cNvPr>
          <p:cNvSpPr txBox="1"/>
          <p:nvPr/>
        </p:nvSpPr>
        <p:spPr>
          <a:xfrm>
            <a:off x="1159819" y="4334497"/>
            <a:ext cx="1715300" cy="523220"/>
          </a:xfrm>
          <a:prstGeom prst="rect">
            <a:avLst/>
          </a:prstGeom>
          <a:noFill/>
        </p:spPr>
        <p:txBody>
          <a:bodyPr wrap="square" rtlCol="0">
            <a:spAutoFit/>
          </a:bodyPr>
          <a:lstStyle/>
          <a:p>
            <a:pPr algn="ctr"/>
            <a:r>
              <a:rPr lang="en-US" dirty="0">
                <a:solidFill>
                  <a:srgbClr val="0070C0"/>
                </a:solidFill>
              </a:rPr>
              <a:t>WebSocket APIs</a:t>
            </a:r>
          </a:p>
          <a:p>
            <a:pPr algn="ctr"/>
            <a:r>
              <a:rPr lang="en-US" dirty="0">
                <a:solidFill>
                  <a:srgbClr val="0070C0"/>
                </a:solidFill>
              </a:rPr>
              <a:t>Cloud Gateways</a:t>
            </a:r>
          </a:p>
        </p:txBody>
      </p:sp>
      <p:cxnSp>
        <p:nvCxnSpPr>
          <p:cNvPr id="128" name="Straight Arrow Connector 127">
            <a:extLst>
              <a:ext uri="{FF2B5EF4-FFF2-40B4-BE49-F238E27FC236}">
                <a16:creationId xmlns:a16="http://schemas.microsoft.com/office/drawing/2014/main" id="{D17A6684-1058-41B7-ACB7-DF77FCEBB214}"/>
              </a:ext>
            </a:extLst>
          </p:cNvPr>
          <p:cNvCxnSpPr>
            <a:cxnSpLocks/>
            <a:stCxn id="73" idx="2"/>
            <a:endCxn id="2" idx="0"/>
          </p:cNvCxnSpPr>
          <p:nvPr/>
        </p:nvCxnSpPr>
        <p:spPr>
          <a:xfrm>
            <a:off x="4503267" y="1897865"/>
            <a:ext cx="0" cy="2389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3" name="Connector: Elbow 132">
            <a:extLst>
              <a:ext uri="{FF2B5EF4-FFF2-40B4-BE49-F238E27FC236}">
                <a16:creationId xmlns:a16="http://schemas.microsoft.com/office/drawing/2014/main" id="{D85CD016-17E6-459E-98F4-44B857DB442B}"/>
              </a:ext>
            </a:extLst>
          </p:cNvPr>
          <p:cNvCxnSpPr>
            <a:cxnSpLocks/>
            <a:stCxn id="19" idx="3"/>
            <a:endCxn id="28" idx="0"/>
          </p:cNvCxnSpPr>
          <p:nvPr/>
        </p:nvCxnSpPr>
        <p:spPr>
          <a:xfrm rot="5400000">
            <a:off x="6829670" y="4393777"/>
            <a:ext cx="843930" cy="29290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F273B2-E6CE-4D96-9822-2B8CB501D96D}"/>
              </a:ext>
            </a:extLst>
          </p:cNvPr>
          <p:cNvSpPr>
            <a:spLocks noGrp="1"/>
          </p:cNvSpPr>
          <p:nvPr>
            <p:ph type="body" idx="1"/>
          </p:nvPr>
        </p:nvSpPr>
        <p:spPr>
          <a:xfrm>
            <a:off x="304801" y="1493837"/>
            <a:ext cx="5191060" cy="4525963"/>
          </a:xfrm>
        </p:spPr>
        <p:txBody>
          <a:bodyPr/>
          <a:lstStyle/>
          <a:p>
            <a:pPr marL="230188" indent="-1588"/>
            <a:r>
              <a:rPr lang="en-US" dirty="0"/>
              <a:t>Producers:</a:t>
            </a:r>
          </a:p>
          <a:p>
            <a:pPr lvl="1"/>
            <a:r>
              <a:rPr lang="en-US" dirty="0"/>
              <a:t>In the proposed system the producers are the users of the community messaging app.</a:t>
            </a:r>
          </a:p>
          <a:p>
            <a:pPr lvl="1"/>
            <a:r>
              <a:rPr lang="en-US" dirty="0"/>
              <a:t>The users will use the web app or mobile app to produce data </a:t>
            </a:r>
          </a:p>
          <a:p>
            <a:pPr lvl="1"/>
            <a:r>
              <a:rPr lang="en-US" dirty="0"/>
              <a:t>The data (messages) can be in the form of </a:t>
            </a:r>
          </a:p>
          <a:p>
            <a:pPr marL="1144588" lvl="2" indent="-115888"/>
            <a:r>
              <a:rPr lang="en-US" sz="1400" dirty="0"/>
              <a:t>text, images or videos</a:t>
            </a:r>
          </a:p>
          <a:p>
            <a:pPr lvl="1"/>
            <a:r>
              <a:rPr lang="en-US" dirty="0"/>
              <a:t>The user can send the messages</a:t>
            </a:r>
          </a:p>
          <a:p>
            <a:pPr marL="1144588" lvl="2" indent="-115888"/>
            <a:r>
              <a:rPr lang="en-US" sz="1400" dirty="0"/>
              <a:t>To another user</a:t>
            </a:r>
          </a:p>
          <a:p>
            <a:pPr marL="1144588" lvl="2" indent="-115888"/>
            <a:r>
              <a:rPr lang="en-US" sz="1400" dirty="0"/>
              <a:t>To a community / group</a:t>
            </a:r>
          </a:p>
          <a:p>
            <a:pPr lvl="1"/>
            <a:r>
              <a:rPr lang="en-US" sz="600" dirty="0"/>
              <a:t> </a:t>
            </a:r>
            <a:r>
              <a:rPr lang="en-US" dirty="0"/>
              <a:t>The messages can be </a:t>
            </a:r>
          </a:p>
          <a:p>
            <a:pPr marL="1144588" lvl="2" indent="-115888"/>
            <a:r>
              <a:rPr lang="en-US" sz="1400" dirty="0"/>
              <a:t>A New message to a single user or to a group</a:t>
            </a:r>
          </a:p>
          <a:p>
            <a:pPr marL="1144588" lvl="2" indent="-115888"/>
            <a:r>
              <a:rPr lang="en-US" sz="1400" dirty="0"/>
              <a:t>Response to an earlier message to a user or in a group</a:t>
            </a:r>
          </a:p>
          <a:p>
            <a:pPr marL="1028700" lvl="2" indent="0">
              <a:buNone/>
            </a:pPr>
            <a:endParaRPr lang="en-US" sz="1400" dirty="0"/>
          </a:p>
          <a:p>
            <a:endParaRPr lang="en-US" dirty="0"/>
          </a:p>
        </p:txBody>
      </p:sp>
      <p:sp>
        <p:nvSpPr>
          <p:cNvPr id="3" name="Text Placeholder 2">
            <a:extLst>
              <a:ext uri="{FF2B5EF4-FFF2-40B4-BE49-F238E27FC236}">
                <a16:creationId xmlns:a16="http://schemas.microsoft.com/office/drawing/2014/main" id="{A6ACAD22-D73D-4FC8-A847-1B5FB71FFABA}"/>
              </a:ext>
            </a:extLst>
          </p:cNvPr>
          <p:cNvSpPr>
            <a:spLocks noGrp="1"/>
          </p:cNvSpPr>
          <p:nvPr>
            <p:ph type="body" idx="2"/>
          </p:nvPr>
        </p:nvSpPr>
        <p:spPr/>
        <p:txBody>
          <a:bodyPr/>
          <a:lstStyle/>
          <a:p>
            <a:pPr marL="230188" indent="-1588">
              <a:tabLst>
                <a:tab pos="230188" algn="l"/>
              </a:tabLst>
            </a:pPr>
            <a:r>
              <a:rPr lang="en-US" dirty="0"/>
              <a:t>Different Components of the System</a:t>
            </a:r>
          </a:p>
        </p:txBody>
      </p:sp>
      <p:pic>
        <p:nvPicPr>
          <p:cNvPr id="11" name="Picture 10" descr="Graphical user interface, diagram&#10;&#10;Description automatically generated">
            <a:extLst>
              <a:ext uri="{FF2B5EF4-FFF2-40B4-BE49-F238E27FC236}">
                <a16:creationId xmlns:a16="http://schemas.microsoft.com/office/drawing/2014/main" id="{08220EB3-4E80-8F46-AA90-E534708E6553}"/>
              </a:ext>
            </a:extLst>
          </p:cNvPr>
          <p:cNvPicPr>
            <a:picLocks noChangeAspect="1"/>
          </p:cNvPicPr>
          <p:nvPr/>
        </p:nvPicPr>
        <p:blipFill>
          <a:blip r:embed="rId2"/>
          <a:stretch>
            <a:fillRect/>
          </a:stretch>
        </p:blipFill>
        <p:spPr>
          <a:xfrm>
            <a:off x="5466070" y="1493837"/>
            <a:ext cx="3373129" cy="2317945"/>
          </a:xfrm>
          <a:prstGeom prst="rect">
            <a:avLst/>
          </a:prstGeom>
        </p:spPr>
      </p:pic>
    </p:spTree>
    <p:extLst>
      <p:ext uri="{BB962C8B-B14F-4D97-AF65-F5344CB8AC3E}">
        <p14:creationId xmlns:p14="http://schemas.microsoft.com/office/powerpoint/2010/main" val="1125921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F273B2-E6CE-4D96-9822-2B8CB501D96D}"/>
              </a:ext>
            </a:extLst>
          </p:cNvPr>
          <p:cNvSpPr>
            <a:spLocks noGrp="1"/>
          </p:cNvSpPr>
          <p:nvPr>
            <p:ph type="body" idx="1"/>
          </p:nvPr>
        </p:nvSpPr>
        <p:spPr>
          <a:xfrm>
            <a:off x="304801" y="1493837"/>
            <a:ext cx="5190836" cy="4525963"/>
          </a:xfrm>
        </p:spPr>
        <p:txBody>
          <a:bodyPr/>
          <a:lstStyle/>
          <a:p>
            <a:pPr marL="230188" indent="0"/>
            <a:r>
              <a:rPr lang="en-US" dirty="0"/>
              <a:t>Data Collection Tier:</a:t>
            </a:r>
          </a:p>
          <a:p>
            <a:pPr lvl="1"/>
            <a:r>
              <a:rPr lang="en-US" dirty="0"/>
              <a:t>General Capabilities: </a:t>
            </a:r>
          </a:p>
          <a:p>
            <a:pPr marL="1144588" lvl="2" indent="-115888"/>
            <a:r>
              <a:rPr lang="en-US" sz="1400" dirty="0"/>
              <a:t>Managing the connection to the Meetup API</a:t>
            </a:r>
          </a:p>
          <a:p>
            <a:pPr marL="1144588" lvl="2" indent="-115888"/>
            <a:r>
              <a:rPr lang="en-US" sz="1400" dirty="0"/>
              <a:t>Ensuring that we don’t lose data</a:t>
            </a:r>
          </a:p>
          <a:p>
            <a:pPr marL="1144588" lvl="2" indent="-115888"/>
            <a:r>
              <a:rPr lang="en-US" sz="1400" dirty="0"/>
              <a:t>Integrating with the message queuing tier</a:t>
            </a:r>
          </a:p>
          <a:p>
            <a:pPr lvl="1"/>
            <a:r>
              <a:rPr lang="en-US" dirty="0"/>
              <a:t>Collection tier is the entry point for bringing data into the streaming system. </a:t>
            </a:r>
          </a:p>
          <a:p>
            <a:pPr lvl="1"/>
            <a:r>
              <a:rPr lang="en-US" dirty="0"/>
              <a:t>Interaction patterns</a:t>
            </a:r>
          </a:p>
          <a:p>
            <a:pPr marL="1144588" lvl="2" indent="-115888"/>
            <a:r>
              <a:rPr lang="en-US" sz="1400" dirty="0"/>
              <a:t>Request/acknowledge pattern : 1-to-1 user interactions </a:t>
            </a:r>
          </a:p>
          <a:p>
            <a:pPr marL="1144588" lvl="2" indent="-115888"/>
            <a:r>
              <a:rPr lang="en-US" sz="1400" dirty="0"/>
              <a:t>Publish/subscribe pattern: 1-to-group interactions</a:t>
            </a:r>
          </a:p>
          <a:p>
            <a:pPr lvl="1"/>
            <a:r>
              <a:rPr lang="en-US" dirty="0"/>
              <a:t>Scaling the interaction patterns </a:t>
            </a:r>
          </a:p>
          <a:p>
            <a:pPr marL="1144588" lvl="2" indent="-115888"/>
            <a:r>
              <a:rPr lang="en-US" sz="1400" dirty="0"/>
              <a:t>By Load balancer</a:t>
            </a:r>
          </a:p>
          <a:p>
            <a:pPr marL="1144588" lvl="2" indent="-115888"/>
            <a:r>
              <a:rPr lang="en-US" sz="1400" dirty="0"/>
              <a:t>Buffering layer</a:t>
            </a:r>
          </a:p>
          <a:p>
            <a:pPr lvl="1"/>
            <a:r>
              <a:rPr lang="en-US" dirty="0"/>
              <a:t>Implementing fault tolerance</a:t>
            </a:r>
          </a:p>
          <a:p>
            <a:pPr marL="1144588" lvl="2" indent="-115888"/>
            <a:r>
              <a:rPr lang="en-US" sz="1400" dirty="0"/>
              <a:t>Hybrid message logging (HML)</a:t>
            </a:r>
          </a:p>
          <a:p>
            <a:pPr marL="1144588" lvl="2" indent="-115888"/>
            <a:endParaRPr lang="en-US" sz="1400" dirty="0"/>
          </a:p>
        </p:txBody>
      </p:sp>
      <p:sp>
        <p:nvSpPr>
          <p:cNvPr id="3" name="Text Placeholder 2">
            <a:extLst>
              <a:ext uri="{FF2B5EF4-FFF2-40B4-BE49-F238E27FC236}">
                <a16:creationId xmlns:a16="http://schemas.microsoft.com/office/drawing/2014/main" id="{A6ACAD22-D73D-4FC8-A847-1B5FB71FFABA}"/>
              </a:ext>
            </a:extLst>
          </p:cNvPr>
          <p:cNvSpPr>
            <a:spLocks noGrp="1"/>
          </p:cNvSpPr>
          <p:nvPr>
            <p:ph type="body" idx="2"/>
          </p:nvPr>
        </p:nvSpPr>
        <p:spPr/>
        <p:txBody>
          <a:bodyPr/>
          <a:lstStyle/>
          <a:p>
            <a:pPr marL="230188" indent="-1588"/>
            <a:r>
              <a:rPr lang="en-US" dirty="0"/>
              <a:t>Different Components of the System</a:t>
            </a:r>
          </a:p>
        </p:txBody>
      </p:sp>
      <p:pic>
        <p:nvPicPr>
          <p:cNvPr id="5" name="Picture 4">
            <a:extLst>
              <a:ext uri="{FF2B5EF4-FFF2-40B4-BE49-F238E27FC236}">
                <a16:creationId xmlns:a16="http://schemas.microsoft.com/office/drawing/2014/main" id="{FA7CDEBE-DD3B-A04E-8766-ACBE78E87B62}"/>
              </a:ext>
            </a:extLst>
          </p:cNvPr>
          <p:cNvPicPr>
            <a:picLocks noChangeAspect="1"/>
          </p:cNvPicPr>
          <p:nvPr/>
        </p:nvPicPr>
        <p:blipFill>
          <a:blip r:embed="rId2"/>
          <a:stretch>
            <a:fillRect/>
          </a:stretch>
        </p:blipFill>
        <p:spPr>
          <a:xfrm>
            <a:off x="5561704" y="1493837"/>
            <a:ext cx="3373199" cy="2370039"/>
          </a:xfrm>
          <a:prstGeom prst="rect">
            <a:avLst/>
          </a:prstGeom>
        </p:spPr>
      </p:pic>
    </p:spTree>
    <p:extLst>
      <p:ext uri="{BB962C8B-B14F-4D97-AF65-F5344CB8AC3E}">
        <p14:creationId xmlns:p14="http://schemas.microsoft.com/office/powerpoint/2010/main" val="3231391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AC2C29-AC2B-D746-B12C-C3AC8D48DF45}"/>
              </a:ext>
            </a:extLst>
          </p:cNvPr>
          <p:cNvSpPr>
            <a:spLocks noGrp="1"/>
          </p:cNvSpPr>
          <p:nvPr>
            <p:ph type="body" idx="1"/>
          </p:nvPr>
        </p:nvSpPr>
        <p:spPr/>
        <p:txBody>
          <a:bodyPr/>
          <a:lstStyle/>
          <a:p>
            <a:r>
              <a:rPr lang="en-US" sz="1500" dirty="0" err="1"/>
              <a:t>user_action</a:t>
            </a:r>
            <a:r>
              <a:rPr lang="en-US" sz="1500" dirty="0"/>
              <a:t> {</a:t>
            </a:r>
          </a:p>
          <a:p>
            <a:r>
              <a:rPr lang="en-US" sz="1500" dirty="0"/>
              <a:t>	'action_id': &lt;Action id such as 1 for post, 2 for like </a:t>
            </a:r>
            <a:r>
              <a:rPr lang="en-US" sz="1500" dirty="0" err="1"/>
              <a:t>etc</a:t>
            </a:r>
            <a:r>
              <a:rPr lang="en-US" sz="1500" dirty="0"/>
              <a:t>&gt;</a:t>
            </a:r>
          </a:p>
          <a:p>
            <a:r>
              <a:rPr lang="en-US" sz="1500" dirty="0"/>
              <a:t>	'action_name': &lt;Action name such as POST, LIKE </a:t>
            </a:r>
            <a:r>
              <a:rPr lang="en-US" sz="1500" dirty="0" err="1"/>
              <a:t>etc</a:t>
            </a:r>
            <a:r>
              <a:rPr lang="en-US" sz="1500" dirty="0"/>
              <a:t>&gt;</a:t>
            </a:r>
          </a:p>
          <a:p>
            <a:r>
              <a:rPr lang="en-US" sz="1500" dirty="0"/>
              <a:t>	'action_reference_id': &lt;A unique id created for the action&gt;</a:t>
            </a:r>
          </a:p>
          <a:p>
            <a:r>
              <a:rPr lang="en-US" sz="1500" dirty="0"/>
              <a:t>	'user_id': &lt;User ID&gt;</a:t>
            </a:r>
          </a:p>
          <a:p>
            <a:r>
              <a:rPr lang="en-US" sz="1500" dirty="0"/>
              <a:t>	'user_name': &lt;User Name&gt;</a:t>
            </a:r>
          </a:p>
          <a:p>
            <a:r>
              <a:rPr lang="en-US" sz="1500" dirty="0"/>
              <a:t>	'group_id': &lt;Group ID&gt;</a:t>
            </a:r>
          </a:p>
          <a:p>
            <a:r>
              <a:rPr lang="en-US" sz="1500" dirty="0"/>
              <a:t>	'group_name': &lt;Group Name&gt;</a:t>
            </a:r>
          </a:p>
          <a:p>
            <a:r>
              <a:rPr lang="en-US" sz="1500" dirty="0"/>
              <a:t>	'group_description': &lt;Group Description&gt;</a:t>
            </a:r>
          </a:p>
          <a:p>
            <a:r>
              <a:rPr lang="en-US" sz="1500" dirty="0"/>
              <a:t>	'community_id': &lt;Community ID&gt;</a:t>
            </a:r>
          </a:p>
          <a:p>
            <a:r>
              <a:rPr lang="en-US" sz="1500" dirty="0"/>
              <a:t>	‘community_name’: &lt;Community Name&gt;</a:t>
            </a:r>
          </a:p>
          <a:p>
            <a:r>
              <a:rPr lang="en-US" sz="1500" dirty="0"/>
              <a:t>	'community_description': &lt;Community Description&gt;</a:t>
            </a:r>
          </a:p>
          <a:p>
            <a:r>
              <a:rPr lang="en-US" sz="1500" dirty="0"/>
              <a:t>	'</a:t>
            </a:r>
            <a:r>
              <a:rPr lang="en-US" sz="1500" dirty="0" err="1"/>
              <a:t>action_data_id</a:t>
            </a:r>
            <a:r>
              <a:rPr lang="en-US" sz="1500" dirty="0"/>
              <a:t>': &lt;User action id like 1TEXT for a textual post, 1IMAGE for an image post </a:t>
            </a:r>
            <a:r>
              <a:rPr lang="en-US" sz="1500" dirty="0" err="1"/>
              <a:t>etc</a:t>
            </a:r>
            <a:r>
              <a:rPr lang="en-US" sz="1500" dirty="0"/>
              <a:t>&gt;</a:t>
            </a:r>
          </a:p>
          <a:p>
            <a:r>
              <a:rPr lang="en-US" sz="1500" dirty="0"/>
              <a:t>	'action_description': &lt;Describing the action like ‘POST_TEXT’ for a textual post&gt;</a:t>
            </a:r>
          </a:p>
          <a:p>
            <a:r>
              <a:rPr lang="en-US" sz="1500" dirty="0"/>
              <a:t>	'action_data': &lt;The data of the post or like that will be generated by default&gt;</a:t>
            </a:r>
          </a:p>
          <a:p>
            <a:r>
              <a:rPr lang="en-US" sz="1500" dirty="0"/>
              <a:t>	'timestamp': &lt;Action 'timestamp'&gt;</a:t>
            </a:r>
          </a:p>
          <a:p>
            <a:r>
              <a:rPr lang="en-US" sz="1500" dirty="0"/>
              <a:t>}</a:t>
            </a:r>
          </a:p>
        </p:txBody>
      </p:sp>
      <p:sp>
        <p:nvSpPr>
          <p:cNvPr id="3" name="Text Placeholder 2">
            <a:extLst>
              <a:ext uri="{FF2B5EF4-FFF2-40B4-BE49-F238E27FC236}">
                <a16:creationId xmlns:a16="http://schemas.microsoft.com/office/drawing/2014/main" id="{495C648D-A5B2-E84C-85B5-61666F21D4DC}"/>
              </a:ext>
            </a:extLst>
          </p:cNvPr>
          <p:cNvSpPr>
            <a:spLocks noGrp="1"/>
          </p:cNvSpPr>
          <p:nvPr>
            <p:ph type="body" idx="2"/>
          </p:nvPr>
        </p:nvSpPr>
        <p:spPr/>
        <p:txBody>
          <a:bodyPr/>
          <a:lstStyle/>
          <a:p>
            <a:r>
              <a:rPr lang="en-US" dirty="0"/>
              <a:t>Incoming data assumption</a:t>
            </a:r>
          </a:p>
        </p:txBody>
      </p:sp>
    </p:spTree>
    <p:extLst>
      <p:ext uri="{BB962C8B-B14F-4D97-AF65-F5344CB8AC3E}">
        <p14:creationId xmlns:p14="http://schemas.microsoft.com/office/powerpoint/2010/main" val="1278707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F273B2-E6CE-4D96-9822-2B8CB501D96D}"/>
              </a:ext>
            </a:extLst>
          </p:cNvPr>
          <p:cNvSpPr>
            <a:spLocks noGrp="1"/>
          </p:cNvSpPr>
          <p:nvPr>
            <p:ph type="body" idx="1"/>
          </p:nvPr>
        </p:nvSpPr>
        <p:spPr>
          <a:xfrm>
            <a:off x="304801" y="1493837"/>
            <a:ext cx="5190836" cy="4525963"/>
          </a:xfrm>
        </p:spPr>
        <p:txBody>
          <a:bodyPr/>
          <a:lstStyle/>
          <a:p>
            <a:pPr marL="230188" indent="-1588"/>
            <a:r>
              <a:rPr lang="en-US" dirty="0"/>
              <a:t>Service Configuration and Coordination:</a:t>
            </a:r>
          </a:p>
          <a:p>
            <a:pPr lvl="1"/>
            <a:r>
              <a:rPr lang="en-US" dirty="0"/>
              <a:t>Managing the requirements in a distributed environment is a difficult problem, often leading to incorrect server behavior. This leads directly to the motivation behind configuration and coordination systems: providing a system-wide service that correctly and reliably implements distributed configuration and coordination primitives.</a:t>
            </a:r>
          </a:p>
          <a:p>
            <a:pPr lvl="1"/>
            <a:r>
              <a:rPr lang="en-US" dirty="0"/>
              <a:t>Apache Zookeeper is such a component in a streaming system</a:t>
            </a:r>
          </a:p>
          <a:p>
            <a:pPr marL="1028700" lvl="2" indent="0">
              <a:buNone/>
            </a:pPr>
            <a:endParaRPr lang="en-US" sz="1400" dirty="0"/>
          </a:p>
        </p:txBody>
      </p:sp>
      <p:sp>
        <p:nvSpPr>
          <p:cNvPr id="3" name="Text Placeholder 2">
            <a:extLst>
              <a:ext uri="{FF2B5EF4-FFF2-40B4-BE49-F238E27FC236}">
                <a16:creationId xmlns:a16="http://schemas.microsoft.com/office/drawing/2014/main" id="{A6ACAD22-D73D-4FC8-A847-1B5FB71FFABA}"/>
              </a:ext>
            </a:extLst>
          </p:cNvPr>
          <p:cNvSpPr>
            <a:spLocks noGrp="1"/>
          </p:cNvSpPr>
          <p:nvPr>
            <p:ph type="body" idx="2"/>
          </p:nvPr>
        </p:nvSpPr>
        <p:spPr/>
        <p:txBody>
          <a:bodyPr/>
          <a:lstStyle/>
          <a:p>
            <a:pPr marL="230188" indent="-1588"/>
            <a:r>
              <a:rPr lang="en-US" dirty="0"/>
              <a:t>Different Components of the System</a:t>
            </a:r>
          </a:p>
        </p:txBody>
      </p:sp>
      <p:pic>
        <p:nvPicPr>
          <p:cNvPr id="5" name="Picture 4" descr="Diagram&#10;&#10;Description automatically generated">
            <a:extLst>
              <a:ext uri="{FF2B5EF4-FFF2-40B4-BE49-F238E27FC236}">
                <a16:creationId xmlns:a16="http://schemas.microsoft.com/office/drawing/2014/main" id="{4D3A9FAF-98F1-D64F-998B-67515558CF2E}"/>
              </a:ext>
            </a:extLst>
          </p:cNvPr>
          <p:cNvPicPr>
            <a:picLocks noChangeAspect="1"/>
          </p:cNvPicPr>
          <p:nvPr/>
        </p:nvPicPr>
        <p:blipFill>
          <a:blip r:embed="rId2"/>
          <a:stretch>
            <a:fillRect/>
          </a:stretch>
        </p:blipFill>
        <p:spPr>
          <a:xfrm>
            <a:off x="5466000" y="1493837"/>
            <a:ext cx="3373199" cy="2406016"/>
          </a:xfrm>
          <a:prstGeom prst="rect">
            <a:avLst/>
          </a:prstGeom>
        </p:spPr>
      </p:pic>
    </p:spTree>
    <p:extLst>
      <p:ext uri="{BB962C8B-B14F-4D97-AF65-F5344CB8AC3E}">
        <p14:creationId xmlns:p14="http://schemas.microsoft.com/office/powerpoint/2010/main" val="1845250411"/>
      </p:ext>
    </p:extLst>
  </p:cSld>
  <p:clrMapOvr>
    <a:masterClrMapping/>
  </p:clrMapOvr>
</p:sld>
</file>

<file path=ppt/theme/theme1.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3060</TotalTime>
  <Words>2930</Words>
  <Application>Microsoft Macintosh PowerPoint</Application>
  <PresentationFormat>On-screen Show (4:3)</PresentationFormat>
  <Paragraphs>307</Paragraphs>
  <Slides>36</Slides>
  <Notes>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36</vt:i4>
      </vt:variant>
    </vt:vector>
  </HeadingPairs>
  <TitlesOfParts>
    <vt:vector size="40" baseType="lpstr">
      <vt:lpstr>Arial</vt:lpstr>
      <vt:lpstr>Calibri</vt:lpstr>
      <vt:lpstr>2_Office Theme</vt:lpstr>
      <vt:lpstr>4_Office Theme</vt:lpstr>
      <vt:lpstr>SPA Assignment Part-1:  App for Community Messaging </vt:lpstr>
      <vt:lpstr>Assignment Part - 1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Assignment Part - 2</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Introduction</dc:title>
  <dc:creator>Srivathsa Jagalur</dc:creator>
  <cp:lastModifiedBy>Hrudhay Kolli</cp:lastModifiedBy>
  <cp:revision>107</cp:revision>
  <dcterms:modified xsi:type="dcterms:W3CDTF">2021-09-01T11:04:02Z</dcterms:modified>
</cp:coreProperties>
</file>